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notesSlides/notesSlide30.xml" ContentType="application/vnd.openxmlformats-officedocument.presentationml.notesSlide+xml"/>
  <Override PartName="/ppt/charts/chart2.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98" r:id="rId3"/>
    <p:sldId id="257" r:id="rId4"/>
    <p:sldId id="258" r:id="rId5"/>
    <p:sldId id="261" r:id="rId6"/>
    <p:sldId id="260" r:id="rId7"/>
    <p:sldId id="262" r:id="rId8"/>
    <p:sldId id="263" r:id="rId9"/>
    <p:sldId id="266" r:id="rId10"/>
    <p:sldId id="264" r:id="rId11"/>
    <p:sldId id="265" r:id="rId12"/>
    <p:sldId id="268" r:id="rId13"/>
    <p:sldId id="267" r:id="rId14"/>
    <p:sldId id="291" r:id="rId15"/>
    <p:sldId id="284" r:id="rId16"/>
    <p:sldId id="283" r:id="rId17"/>
    <p:sldId id="269" r:id="rId18"/>
    <p:sldId id="282" r:id="rId19"/>
    <p:sldId id="292" r:id="rId20"/>
    <p:sldId id="293" r:id="rId21"/>
    <p:sldId id="270" r:id="rId22"/>
    <p:sldId id="286" r:id="rId23"/>
    <p:sldId id="294" r:id="rId24"/>
    <p:sldId id="295" r:id="rId25"/>
    <p:sldId id="272" r:id="rId26"/>
    <p:sldId id="279" r:id="rId27"/>
    <p:sldId id="280" r:id="rId28"/>
    <p:sldId id="308" r:id="rId29"/>
    <p:sldId id="306" r:id="rId30"/>
    <p:sldId id="307" r:id="rId31"/>
    <p:sldId id="281" r:id="rId32"/>
    <p:sldId id="287" r:id="rId33"/>
    <p:sldId id="288" r:id="rId34"/>
    <p:sldId id="290" r:id="rId35"/>
    <p:sldId id="289" r:id="rId36"/>
    <p:sldId id="276" r:id="rId37"/>
    <p:sldId id="277" r:id="rId38"/>
    <p:sldId id="296" r:id="rId39"/>
    <p:sldId id="297" r:id="rId40"/>
    <p:sldId id="305" r:id="rId41"/>
    <p:sldId id="273" r:id="rId42"/>
    <p:sldId id="274" r:id="rId43"/>
    <p:sldId id="275" r:id="rId44"/>
    <p:sldId id="299" r:id="rId45"/>
    <p:sldId id="300" r:id="rId46"/>
    <p:sldId id="301" r:id="rId47"/>
    <p:sldId id="302" r:id="rId48"/>
    <p:sldId id="303" r:id="rId49"/>
    <p:sldId id="304" r:id="rId50"/>
    <p:sldId id="278"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71" autoAdjust="0"/>
  </p:normalViewPr>
  <p:slideViewPr>
    <p:cSldViewPr snapToGrid="0" snapToObjects="1">
      <p:cViewPr varScale="1">
        <p:scale>
          <a:sx n="110" d="100"/>
          <a:sy n="110" d="100"/>
        </p:scale>
        <p:origin x="-160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Gonorrhea in</a:t>
            </a:r>
            <a:r>
              <a:rPr lang="en-US" baseline="0" dirty="0" smtClean="0"/>
              <a:t> King County</a:t>
            </a:r>
            <a:endParaRPr lang="en-US" dirty="0"/>
          </a:p>
        </c:rich>
      </c:tx>
      <c:overlay val="1"/>
    </c:title>
    <c:autoTitleDeleted val="0"/>
    <c:plotArea>
      <c:layout/>
      <c:barChart>
        <c:barDir val="col"/>
        <c:grouping val="clustered"/>
        <c:varyColors val="0"/>
        <c:ser>
          <c:idx val="0"/>
          <c:order val="0"/>
          <c:tx>
            <c:strRef>
              <c:f>Sheet1!$B$1</c:f>
              <c:strCache>
                <c:ptCount val="1"/>
                <c:pt idx="0">
                  <c:v>Women</c:v>
                </c:pt>
              </c:strCache>
            </c:strRef>
          </c:tx>
          <c:invertIfNegative val="0"/>
          <c:cat>
            <c:strRef>
              <c:f>Sheet1!$A$2:$A$9</c:f>
              <c:strCache>
                <c:ptCount val="8"/>
                <c:pt idx="0">
                  <c:v>0-14</c:v>
                </c:pt>
                <c:pt idx="1">
                  <c:v>15-19</c:v>
                </c:pt>
                <c:pt idx="2">
                  <c:v>20-24</c:v>
                </c:pt>
                <c:pt idx="3">
                  <c:v>25-29</c:v>
                </c:pt>
                <c:pt idx="4">
                  <c:v>30-34</c:v>
                </c:pt>
                <c:pt idx="5">
                  <c:v>35-44</c:v>
                </c:pt>
                <c:pt idx="6">
                  <c:v>45-55</c:v>
                </c:pt>
                <c:pt idx="7">
                  <c:v>&gt;=56</c:v>
                </c:pt>
              </c:strCache>
            </c:strRef>
          </c:cat>
          <c:val>
            <c:numRef>
              <c:f>Sheet1!$B$2:$B$9</c:f>
              <c:numCache>
                <c:formatCode>General</c:formatCode>
                <c:ptCount val="8"/>
                <c:pt idx="0">
                  <c:v>11.0</c:v>
                </c:pt>
                <c:pt idx="1">
                  <c:v>181.0</c:v>
                </c:pt>
                <c:pt idx="2">
                  <c:v>213.0</c:v>
                </c:pt>
                <c:pt idx="3">
                  <c:v>80.0</c:v>
                </c:pt>
                <c:pt idx="4">
                  <c:v>52.0</c:v>
                </c:pt>
                <c:pt idx="5">
                  <c:v>23.0</c:v>
                </c:pt>
                <c:pt idx="6">
                  <c:v>6.0</c:v>
                </c:pt>
                <c:pt idx="7">
                  <c:v>1.0</c:v>
                </c:pt>
              </c:numCache>
            </c:numRef>
          </c:val>
        </c:ser>
        <c:ser>
          <c:idx val="1"/>
          <c:order val="1"/>
          <c:tx>
            <c:strRef>
              <c:f>Sheet1!$C$1</c:f>
              <c:strCache>
                <c:ptCount val="1"/>
                <c:pt idx="0">
                  <c:v>Men</c:v>
                </c:pt>
              </c:strCache>
            </c:strRef>
          </c:tx>
          <c:invertIfNegative val="0"/>
          <c:cat>
            <c:strRef>
              <c:f>Sheet1!$A$2:$A$9</c:f>
              <c:strCache>
                <c:ptCount val="8"/>
                <c:pt idx="0">
                  <c:v>0-14</c:v>
                </c:pt>
                <c:pt idx="1">
                  <c:v>15-19</c:v>
                </c:pt>
                <c:pt idx="2">
                  <c:v>20-24</c:v>
                </c:pt>
                <c:pt idx="3">
                  <c:v>25-29</c:v>
                </c:pt>
                <c:pt idx="4">
                  <c:v>30-34</c:v>
                </c:pt>
                <c:pt idx="5">
                  <c:v>35-44</c:v>
                </c:pt>
                <c:pt idx="6">
                  <c:v>45-55</c:v>
                </c:pt>
                <c:pt idx="7">
                  <c:v>&gt;=56</c:v>
                </c:pt>
              </c:strCache>
            </c:strRef>
          </c:cat>
          <c:val>
            <c:numRef>
              <c:f>Sheet1!$C$2:$C$9</c:f>
              <c:numCache>
                <c:formatCode>General</c:formatCode>
                <c:ptCount val="8"/>
                <c:pt idx="0">
                  <c:v>0.0</c:v>
                </c:pt>
                <c:pt idx="1">
                  <c:v>67.0</c:v>
                </c:pt>
                <c:pt idx="2">
                  <c:v>294.0</c:v>
                </c:pt>
                <c:pt idx="3">
                  <c:v>295.0</c:v>
                </c:pt>
                <c:pt idx="4">
                  <c:v>192.0</c:v>
                </c:pt>
                <c:pt idx="5">
                  <c:v>139.0</c:v>
                </c:pt>
                <c:pt idx="6">
                  <c:v>87.0</c:v>
                </c:pt>
                <c:pt idx="7">
                  <c:v>25.0</c:v>
                </c:pt>
              </c:numCache>
            </c:numRef>
          </c:val>
        </c:ser>
        <c:dLbls>
          <c:showLegendKey val="0"/>
          <c:showVal val="0"/>
          <c:showCatName val="0"/>
          <c:showSerName val="0"/>
          <c:showPercent val="0"/>
          <c:showBubbleSize val="0"/>
        </c:dLbls>
        <c:gapWidth val="150"/>
        <c:axId val="2131543256"/>
        <c:axId val="2133452696"/>
      </c:barChart>
      <c:catAx>
        <c:axId val="2131543256"/>
        <c:scaling>
          <c:orientation val="minMax"/>
        </c:scaling>
        <c:delete val="0"/>
        <c:axPos val="b"/>
        <c:title>
          <c:tx>
            <c:rich>
              <a:bodyPr/>
              <a:lstStyle/>
              <a:p>
                <a:pPr>
                  <a:defRPr/>
                </a:pPr>
                <a:r>
                  <a:rPr lang="en-US" dirty="0" smtClean="0"/>
                  <a:t>Age (years)</a:t>
                </a:r>
                <a:endParaRPr lang="en-US" dirty="0"/>
              </a:p>
            </c:rich>
          </c:tx>
          <c:overlay val="0"/>
        </c:title>
        <c:majorTickMark val="out"/>
        <c:minorTickMark val="none"/>
        <c:tickLblPos val="nextTo"/>
        <c:crossAx val="2133452696"/>
        <c:crosses val="autoZero"/>
        <c:auto val="1"/>
        <c:lblAlgn val="ctr"/>
        <c:lblOffset val="100"/>
        <c:noMultiLvlLbl val="0"/>
      </c:catAx>
      <c:valAx>
        <c:axId val="2133452696"/>
        <c:scaling>
          <c:orientation val="minMax"/>
        </c:scaling>
        <c:delete val="0"/>
        <c:axPos val="l"/>
        <c:majorGridlines/>
        <c:title>
          <c:tx>
            <c:rich>
              <a:bodyPr rot="-5400000" vert="horz"/>
              <a:lstStyle/>
              <a:p>
                <a:pPr>
                  <a:defRPr/>
                </a:pPr>
                <a:r>
                  <a:rPr lang="en-US" dirty="0" smtClean="0"/>
                  <a:t>Incidence Rate</a:t>
                </a:r>
                <a:endParaRPr lang="en-US" dirty="0"/>
              </a:p>
            </c:rich>
          </c:tx>
          <c:overlay val="0"/>
        </c:title>
        <c:numFmt formatCode="General" sourceLinked="1"/>
        <c:majorTickMark val="out"/>
        <c:minorTickMark val="none"/>
        <c:tickLblPos val="nextTo"/>
        <c:crossAx val="213154325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Women</c:v>
                </c:pt>
              </c:strCache>
            </c:strRef>
          </c:tx>
          <c:invertIfNegative val="0"/>
          <c:cat>
            <c:strRef>
              <c:f>Sheet1!$A$2:$A$6</c:f>
              <c:strCache>
                <c:ptCount val="5"/>
                <c:pt idx="0">
                  <c:v>White,Non-Hispanic </c:v>
                </c:pt>
                <c:pt idx="1">
                  <c:v>Black,Non-Hispanic </c:v>
                </c:pt>
                <c:pt idx="2">
                  <c:v>Nat Am, Non-Hispanic </c:v>
                </c:pt>
                <c:pt idx="3">
                  <c:v>Asian/PI, Non-Hispanic </c:v>
                </c:pt>
                <c:pt idx="4">
                  <c:v>Hispanic</c:v>
                </c:pt>
              </c:strCache>
            </c:strRef>
          </c:cat>
          <c:val>
            <c:numRef>
              <c:f>Sheet1!$B$2:$B$6</c:f>
              <c:numCache>
                <c:formatCode>General</c:formatCode>
                <c:ptCount val="5"/>
                <c:pt idx="0">
                  <c:v>21.0</c:v>
                </c:pt>
                <c:pt idx="1">
                  <c:v>244.0</c:v>
                </c:pt>
                <c:pt idx="2">
                  <c:v>83.0</c:v>
                </c:pt>
                <c:pt idx="3">
                  <c:v>15.0</c:v>
                </c:pt>
                <c:pt idx="4">
                  <c:v>48.0</c:v>
                </c:pt>
              </c:numCache>
            </c:numRef>
          </c:val>
        </c:ser>
        <c:ser>
          <c:idx val="1"/>
          <c:order val="1"/>
          <c:tx>
            <c:strRef>
              <c:f>Sheet1!$C$1</c:f>
              <c:strCache>
                <c:ptCount val="1"/>
                <c:pt idx="0">
                  <c:v>Men</c:v>
                </c:pt>
              </c:strCache>
            </c:strRef>
          </c:tx>
          <c:invertIfNegative val="0"/>
          <c:cat>
            <c:strRef>
              <c:f>Sheet1!$A$2:$A$6</c:f>
              <c:strCache>
                <c:ptCount val="5"/>
                <c:pt idx="0">
                  <c:v>White,Non-Hispanic </c:v>
                </c:pt>
                <c:pt idx="1">
                  <c:v>Black,Non-Hispanic </c:v>
                </c:pt>
                <c:pt idx="2">
                  <c:v>Nat Am, Non-Hispanic </c:v>
                </c:pt>
                <c:pt idx="3">
                  <c:v>Asian/PI, Non-Hispanic </c:v>
                </c:pt>
                <c:pt idx="4">
                  <c:v>Hispanic</c:v>
                </c:pt>
              </c:strCache>
            </c:strRef>
          </c:cat>
          <c:val>
            <c:numRef>
              <c:f>Sheet1!$C$2:$C$6</c:f>
              <c:numCache>
                <c:formatCode>General</c:formatCode>
                <c:ptCount val="5"/>
                <c:pt idx="0">
                  <c:v>86.0</c:v>
                </c:pt>
                <c:pt idx="1">
                  <c:v>297.0</c:v>
                </c:pt>
                <c:pt idx="2">
                  <c:v>81.0</c:v>
                </c:pt>
                <c:pt idx="3">
                  <c:v>32.0</c:v>
                </c:pt>
                <c:pt idx="4">
                  <c:v>175.0</c:v>
                </c:pt>
              </c:numCache>
            </c:numRef>
          </c:val>
        </c:ser>
        <c:dLbls>
          <c:showLegendKey val="0"/>
          <c:showVal val="0"/>
          <c:showCatName val="0"/>
          <c:showSerName val="0"/>
          <c:showPercent val="0"/>
          <c:showBubbleSize val="0"/>
        </c:dLbls>
        <c:gapWidth val="150"/>
        <c:axId val="2133666936"/>
        <c:axId val="2133669912"/>
      </c:barChart>
      <c:catAx>
        <c:axId val="2133666936"/>
        <c:scaling>
          <c:orientation val="minMax"/>
        </c:scaling>
        <c:delete val="0"/>
        <c:axPos val="b"/>
        <c:majorTickMark val="out"/>
        <c:minorTickMark val="none"/>
        <c:tickLblPos val="nextTo"/>
        <c:crossAx val="2133669912"/>
        <c:crosses val="autoZero"/>
        <c:auto val="1"/>
        <c:lblAlgn val="ctr"/>
        <c:lblOffset val="100"/>
        <c:noMultiLvlLbl val="0"/>
      </c:catAx>
      <c:valAx>
        <c:axId val="2133669912"/>
        <c:scaling>
          <c:orientation val="minMax"/>
        </c:scaling>
        <c:delete val="0"/>
        <c:axPos val="l"/>
        <c:majorGridlines/>
        <c:title>
          <c:tx>
            <c:rich>
              <a:bodyPr rot="-5400000" vert="horz"/>
              <a:lstStyle/>
              <a:p>
                <a:pPr>
                  <a:defRPr/>
                </a:pPr>
                <a:r>
                  <a:rPr lang="en-US" dirty="0" smtClean="0"/>
                  <a:t>Incidence</a:t>
                </a:r>
                <a:r>
                  <a:rPr lang="en-US" baseline="0" dirty="0" smtClean="0"/>
                  <a:t> Rate</a:t>
                </a:r>
                <a:endParaRPr lang="en-US" dirty="0"/>
              </a:p>
            </c:rich>
          </c:tx>
          <c:overlay val="0"/>
        </c:title>
        <c:numFmt formatCode="General" sourceLinked="1"/>
        <c:majorTickMark val="out"/>
        <c:minorTickMark val="none"/>
        <c:tickLblPos val="nextTo"/>
        <c:crossAx val="2133666936"/>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6CB8E7-3EAF-014A-A305-CA942A04FF6A}" type="datetimeFigureOut">
              <a:rPr lang="en-US" smtClean="0"/>
              <a:t>10/17/13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DB32DF-6D0C-0D45-8114-75C791CCD209}" type="slidenum">
              <a:rPr lang="en-US" smtClean="0"/>
              <a:t>‹#›</a:t>
            </a:fld>
            <a:endParaRPr lang="en-US"/>
          </a:p>
        </p:txBody>
      </p:sp>
    </p:spTree>
    <p:extLst>
      <p:ext uri="{BB962C8B-B14F-4D97-AF65-F5344CB8AC3E}">
        <p14:creationId xmlns:p14="http://schemas.microsoft.com/office/powerpoint/2010/main" val="31711998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a:t>
            </a:fld>
            <a:endParaRPr lang="en-US"/>
          </a:p>
        </p:txBody>
      </p:sp>
    </p:spTree>
    <p:extLst>
      <p:ext uri="{BB962C8B-B14F-4D97-AF65-F5344CB8AC3E}">
        <p14:creationId xmlns:p14="http://schemas.microsoft.com/office/powerpoint/2010/main" val="2434772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briefly cover the major areas of BHI,</a:t>
            </a:r>
            <a:r>
              <a:rPr lang="en-US" baseline="0" dirty="0" smtClean="0"/>
              <a:t> as well as some of the ongoing work and opportunities available.</a:t>
            </a:r>
          </a:p>
          <a:p>
            <a:endParaRPr lang="en-US" baseline="0" dirty="0" smtClean="0"/>
          </a:p>
          <a:p>
            <a:r>
              <a:rPr lang="en-US" baseline="0" dirty="0" smtClean="0"/>
              <a:t>Disclaimer: It’s mostly UW stuff, because we’re just that awesome.</a:t>
            </a:r>
          </a:p>
        </p:txBody>
      </p:sp>
      <p:sp>
        <p:nvSpPr>
          <p:cNvPr id="4" name="Slide Number Placeholder 3"/>
          <p:cNvSpPr>
            <a:spLocks noGrp="1"/>
          </p:cNvSpPr>
          <p:nvPr>
            <p:ph type="sldNum" sz="quarter" idx="10"/>
          </p:nvPr>
        </p:nvSpPr>
        <p:spPr/>
        <p:txBody>
          <a:bodyPr/>
          <a:lstStyle/>
          <a:p>
            <a:fld id="{F0DB32DF-6D0C-0D45-8114-75C791CCD209}" type="slidenum">
              <a:rPr lang="en-US" smtClean="0"/>
              <a:t>10</a:t>
            </a:fld>
            <a:endParaRPr lang="en-US"/>
          </a:p>
        </p:txBody>
      </p:sp>
    </p:spTree>
    <p:extLst>
      <p:ext uri="{BB962C8B-B14F-4D97-AF65-F5344CB8AC3E}">
        <p14:creationId xmlns:p14="http://schemas.microsoft.com/office/powerpoint/2010/main" val="3310098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at the very</a:t>
            </a:r>
            <a:r>
              <a:rPr lang="en-US" baseline="0" dirty="0" smtClean="0"/>
              <a:t> beginning, life itself.</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11</a:t>
            </a:fld>
            <a:endParaRPr lang="en-US"/>
          </a:p>
        </p:txBody>
      </p:sp>
    </p:spTree>
    <p:extLst>
      <p:ext uri="{BB962C8B-B14F-4D97-AF65-F5344CB8AC3E}">
        <p14:creationId xmlns:p14="http://schemas.microsoft.com/office/powerpoint/2010/main" val="2791124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Traditionally, Biology has been a man and his bench.</a:t>
            </a:r>
            <a:r>
              <a:rPr lang="en-US" baseline="0" dirty="0" smtClean="0"/>
              <a:t> Manual experiments and ‘real’ science.</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12</a:t>
            </a:fld>
            <a:endParaRPr lang="en-US"/>
          </a:p>
        </p:txBody>
      </p:sp>
    </p:spTree>
    <p:extLst>
      <p:ext uri="{BB962C8B-B14F-4D97-AF65-F5344CB8AC3E}">
        <p14:creationId xmlns:p14="http://schemas.microsoft.com/office/powerpoint/2010/main" val="828931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biology has taken on a an incredibly data driven persona. </a:t>
            </a:r>
          </a:p>
          <a:p>
            <a:r>
              <a:rPr lang="en-US" dirty="0" smtClean="0"/>
              <a:t>Yes, we still do manual experiments,</a:t>
            </a:r>
            <a:r>
              <a:rPr lang="en-US" baseline="0" dirty="0" smtClean="0"/>
              <a:t> but increasingly science is being done at the computer and </a:t>
            </a:r>
            <a:r>
              <a:rPr lang="en-US" i="1" baseline="0" dirty="0" smtClean="0"/>
              <a:t>in </a:t>
            </a:r>
            <a:r>
              <a:rPr lang="en-US" i="1" baseline="0" dirty="0" err="1" smtClean="0"/>
              <a:t>simula</a:t>
            </a:r>
            <a:endParaRPr lang="en-US" i="1" baseline="0" dirty="0" smtClean="0"/>
          </a:p>
          <a:p>
            <a:endParaRPr lang="en-US" i="1" baseline="0" dirty="0" smtClean="0"/>
          </a:p>
          <a:p>
            <a:r>
              <a:rPr lang="en-US" i="0" baseline="0" dirty="0" smtClean="0"/>
              <a:t>This is an image of the interaction of E. Coli subsystems, arranged by molecular complexity.</a:t>
            </a:r>
            <a:endParaRPr lang="en-US" i="0" dirty="0"/>
          </a:p>
        </p:txBody>
      </p:sp>
      <p:sp>
        <p:nvSpPr>
          <p:cNvPr id="4" name="Slide Number Placeholder 3"/>
          <p:cNvSpPr>
            <a:spLocks noGrp="1"/>
          </p:cNvSpPr>
          <p:nvPr>
            <p:ph type="sldNum" sz="quarter" idx="10"/>
          </p:nvPr>
        </p:nvSpPr>
        <p:spPr/>
        <p:txBody>
          <a:bodyPr/>
          <a:lstStyle/>
          <a:p>
            <a:fld id="{F0DB32DF-6D0C-0D45-8114-75C791CCD209}" type="slidenum">
              <a:rPr lang="en-US" smtClean="0"/>
              <a:t>13</a:t>
            </a:fld>
            <a:endParaRPr lang="en-US"/>
          </a:p>
        </p:txBody>
      </p:sp>
    </p:spTree>
    <p:extLst>
      <p:ext uri="{BB962C8B-B14F-4D97-AF65-F5344CB8AC3E}">
        <p14:creationId xmlns:p14="http://schemas.microsoft.com/office/powerpoint/2010/main" val="158842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 had empirical science. Ways to describe natural phenomena (waves, solar orbits, bacterial growth rates). Paracelsus, anyone?</a:t>
            </a:r>
          </a:p>
          <a:p>
            <a:r>
              <a:rPr lang="en-US" dirty="0" smtClean="0"/>
              <a:t>Next, theoretical science.</a:t>
            </a:r>
            <a:r>
              <a:rPr lang="en-US" baseline="0" dirty="0" smtClean="0"/>
              <a:t> Thinking about things we can’t see (quantum physics, proteomics)</a:t>
            </a:r>
          </a:p>
          <a:p>
            <a:r>
              <a:rPr lang="en-US" baseline="0" dirty="0" smtClean="0"/>
              <a:t>Third, complex </a:t>
            </a:r>
            <a:r>
              <a:rPr lang="en-US" baseline="0" dirty="0" err="1" smtClean="0"/>
              <a:t>simula</a:t>
            </a:r>
            <a:r>
              <a:rPr lang="en-US" baseline="0" dirty="0" smtClean="0"/>
              <a:t>. Ways to model really big problems (CERN, climate models, etc.)</a:t>
            </a:r>
          </a:p>
          <a:p>
            <a:r>
              <a:rPr lang="en-US" baseline="0" dirty="0" smtClean="0"/>
              <a:t>Finally, the 4</a:t>
            </a:r>
            <a:r>
              <a:rPr lang="en-US" baseline="30000" dirty="0" smtClean="0"/>
              <a:t>th</a:t>
            </a:r>
            <a:r>
              <a:rPr lang="en-US" baseline="0" dirty="0" smtClean="0"/>
              <a:t> paradigm, the shift away from hypothesis driven science, into using data to discover new ideas and mechanisms.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14</a:t>
            </a:fld>
            <a:endParaRPr lang="en-US"/>
          </a:p>
        </p:txBody>
      </p:sp>
    </p:spTree>
    <p:extLst>
      <p:ext uri="{BB962C8B-B14F-4D97-AF65-F5344CB8AC3E}">
        <p14:creationId xmlns:p14="http://schemas.microsoft.com/office/powerpoint/2010/main" val="864224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Michael Levitt, the first </a:t>
            </a:r>
            <a:r>
              <a:rPr lang="en-US" dirty="0" err="1" smtClean="0"/>
              <a:t>bioinformatician</a:t>
            </a:r>
            <a:r>
              <a:rPr lang="en-US" dirty="0" smtClean="0"/>
              <a:t> to win the Nobel.</a:t>
            </a:r>
          </a:p>
          <a:p>
            <a:r>
              <a:rPr lang="en-US" dirty="0" smtClean="0"/>
              <a:t>Developed molecular simulations for complex chemical</a:t>
            </a:r>
            <a:r>
              <a:rPr lang="en-US" baseline="0" dirty="0" smtClean="0"/>
              <a:t> systems.</a:t>
            </a:r>
          </a:p>
          <a:p>
            <a:r>
              <a:rPr lang="en-US" baseline="0" dirty="0" smtClean="0"/>
              <a:t>Squarely in the 3</a:t>
            </a:r>
            <a:r>
              <a:rPr lang="en-US" baseline="30000" dirty="0" smtClean="0"/>
              <a:t>rd</a:t>
            </a:r>
            <a:r>
              <a:rPr lang="en-US" baseline="0" dirty="0" smtClean="0"/>
              <a:t> paradigm.</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15</a:t>
            </a:fld>
            <a:endParaRPr lang="en-US"/>
          </a:p>
        </p:txBody>
      </p:sp>
    </p:spTree>
    <p:extLst>
      <p:ext uri="{BB962C8B-B14F-4D97-AF65-F5344CB8AC3E}">
        <p14:creationId xmlns:p14="http://schemas.microsoft.com/office/powerpoint/2010/main" val="4121849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a:t>
            </a:r>
            <a:r>
              <a:rPr lang="en-US" baseline="0" dirty="0" err="1" smtClean="0"/>
              <a:t>Fold.it</a:t>
            </a:r>
            <a:r>
              <a:rPr lang="en-US" baseline="0" dirty="0" smtClean="0"/>
              <a:t> game (Not going to do this)</a:t>
            </a:r>
            <a:endParaRPr lang="en-US" dirty="0" smtClean="0"/>
          </a:p>
          <a:p>
            <a:r>
              <a:rPr lang="en-US" dirty="0" smtClean="0"/>
              <a:t>Project developed at UW to help</a:t>
            </a:r>
            <a:r>
              <a:rPr lang="en-US" baseline="0" dirty="0" smtClean="0"/>
              <a:t> discover lowest energy protein folding. Turns out, humans are really good at this, and if you make it a game, they’ll waste hours solving those problems. </a:t>
            </a:r>
          </a:p>
          <a:p>
            <a:endParaRPr lang="en-US" baseline="0" dirty="0" smtClean="0"/>
          </a:p>
          <a:p>
            <a:r>
              <a:rPr lang="en-US" baseline="0" dirty="0" smtClean="0"/>
              <a:t>Here, we’re applying new techniques towards solving problems that even 10 years ago, would’ve been impossible.</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16</a:t>
            </a:fld>
            <a:endParaRPr lang="en-US"/>
          </a:p>
        </p:txBody>
      </p:sp>
    </p:spTree>
    <p:extLst>
      <p:ext uri="{BB962C8B-B14F-4D97-AF65-F5344CB8AC3E}">
        <p14:creationId xmlns:p14="http://schemas.microsoft.com/office/powerpoint/2010/main" val="4000620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say ‘clinical informatics’ what’s the first thing you think of? (shout it out, or not)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17</a:t>
            </a:fld>
            <a:endParaRPr lang="en-US"/>
          </a:p>
        </p:txBody>
      </p:sp>
    </p:spTree>
    <p:extLst>
      <p:ext uri="{BB962C8B-B14F-4D97-AF65-F5344CB8AC3E}">
        <p14:creationId xmlns:p14="http://schemas.microsoft.com/office/powerpoint/2010/main" val="3889802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classic EPIC EHR,</a:t>
            </a:r>
            <a:r>
              <a:rPr lang="en-US" baseline="0" dirty="0" smtClean="0"/>
              <a:t> these are the new nerve centers of the hospitals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18</a:t>
            </a:fld>
            <a:endParaRPr lang="en-US"/>
          </a:p>
        </p:txBody>
      </p:sp>
    </p:spTree>
    <p:extLst>
      <p:ext uri="{BB962C8B-B14F-4D97-AF65-F5344CB8AC3E}">
        <p14:creationId xmlns:p14="http://schemas.microsoft.com/office/powerpoint/2010/main" val="1332666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Clinical</a:t>
            </a:r>
            <a:r>
              <a:rPr lang="en-US" baseline="0" dirty="0" smtClean="0"/>
              <a:t> informatics is really being driven by current policy changes.</a:t>
            </a:r>
          </a:p>
          <a:p>
            <a:r>
              <a:rPr lang="en-US" baseline="0" dirty="0" smtClean="0"/>
              <a:t>Meaningful use was written into the ARRA</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19</a:t>
            </a:fld>
            <a:endParaRPr lang="en-US"/>
          </a:p>
        </p:txBody>
      </p:sp>
    </p:spTree>
    <p:extLst>
      <p:ext uri="{BB962C8B-B14F-4D97-AF65-F5344CB8AC3E}">
        <p14:creationId xmlns:p14="http://schemas.microsoft.com/office/powerpoint/2010/main" val="375573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Nick, I’m from</a:t>
            </a:r>
            <a:r>
              <a:rPr lang="en-US" baseline="0" dirty="0" smtClean="0"/>
              <a:t> Indiana, I have a personal story. I do cool things.</a:t>
            </a:r>
          </a:p>
          <a:p>
            <a:endParaRPr lang="en-US" baseline="0" dirty="0" smtClean="0"/>
          </a:p>
          <a:p>
            <a:r>
              <a:rPr lang="en-US" baseline="0" dirty="0" smtClean="0"/>
              <a:t>But enough about me, on to the next….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a:t>
            </a:fld>
            <a:endParaRPr lang="en-US"/>
          </a:p>
        </p:txBody>
      </p:sp>
    </p:spTree>
    <p:extLst>
      <p:ext uri="{BB962C8B-B14F-4D97-AF65-F5344CB8AC3E}">
        <p14:creationId xmlns:p14="http://schemas.microsoft.com/office/powerpoint/2010/main" val="1759230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Using reasoning to discover treatments and associations between prenatal diseases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20</a:t>
            </a:fld>
            <a:endParaRPr lang="en-US"/>
          </a:p>
        </p:txBody>
      </p:sp>
    </p:spTree>
    <p:extLst>
      <p:ext uri="{BB962C8B-B14F-4D97-AF65-F5344CB8AC3E}">
        <p14:creationId xmlns:p14="http://schemas.microsoft.com/office/powerpoint/2010/main" val="2286486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Consumer Informatics,</a:t>
            </a:r>
            <a:r>
              <a:rPr lang="en-US" baseline="0" dirty="0" smtClean="0"/>
              <a:t> is working on integrating people and healthcare. Increasing ownership of their lives and lifestyles.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21</a:t>
            </a:fld>
            <a:endParaRPr lang="en-US"/>
          </a:p>
        </p:txBody>
      </p:sp>
    </p:spTree>
    <p:extLst>
      <p:ext uri="{BB962C8B-B14F-4D97-AF65-F5344CB8AC3E}">
        <p14:creationId xmlns:p14="http://schemas.microsoft.com/office/powerpoint/2010/main" val="1576942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a:t>
            </a:r>
            <a:r>
              <a:rPr lang="en-US" baseline="0" dirty="0" smtClean="0"/>
              <a:t> this? (It’s a </a:t>
            </a:r>
            <a:r>
              <a:rPr lang="en-US" baseline="0" dirty="0" err="1" smtClean="0"/>
              <a:t>FitBit</a:t>
            </a:r>
            <a:r>
              <a:rPr lang="en-US" baseline="0" dirty="0" smtClean="0"/>
              <a:t>)</a:t>
            </a:r>
            <a:endParaRPr lang="en-US" dirty="0" smtClean="0"/>
          </a:p>
          <a:p>
            <a:endParaRPr lang="en-US" dirty="0" smtClean="0"/>
          </a:p>
          <a:p>
            <a:r>
              <a:rPr lang="en-US" dirty="0" smtClean="0"/>
              <a:t>There’s a huge</a:t>
            </a:r>
            <a:r>
              <a:rPr lang="en-US" baseline="0" dirty="0" smtClean="0"/>
              <a:t> push right now to begin changing the way we live our lives and interact with the world.</a:t>
            </a:r>
          </a:p>
          <a:p>
            <a:r>
              <a:rPr lang="en-US" baseline="0" dirty="0" smtClean="0"/>
              <a:t>It used to be just nerds that cared about biofeedback and quantified self, but now everyone’s doing it.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22</a:t>
            </a:fld>
            <a:endParaRPr lang="en-US"/>
          </a:p>
        </p:txBody>
      </p:sp>
    </p:spTree>
    <p:extLst>
      <p:ext uri="{BB962C8B-B14F-4D97-AF65-F5344CB8AC3E}">
        <p14:creationId xmlns:p14="http://schemas.microsoft.com/office/powerpoint/2010/main" val="3282398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Increasingly,</a:t>
            </a:r>
            <a:r>
              <a:rPr lang="en-US" baseline="0" dirty="0" smtClean="0"/>
              <a:t> we have the ability to take ownership, and management of our own healthcare and outcomes.</a:t>
            </a:r>
          </a:p>
          <a:p>
            <a:r>
              <a:rPr lang="en-US" baseline="0" dirty="0" smtClean="0"/>
              <a:t>This is the future of ‘patient empowerment’</a:t>
            </a:r>
          </a:p>
          <a:p>
            <a:r>
              <a:rPr lang="en-US" baseline="0" dirty="0" smtClean="0"/>
              <a:t>Of course, the real challenge is getting people jazzed about health.</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23</a:t>
            </a:fld>
            <a:endParaRPr lang="en-US"/>
          </a:p>
        </p:txBody>
      </p:sp>
    </p:spTree>
    <p:extLst>
      <p:ext uri="{BB962C8B-B14F-4D97-AF65-F5344CB8AC3E}">
        <p14:creationId xmlns:p14="http://schemas.microsoft.com/office/powerpoint/2010/main" val="6140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more UW projects. Developing online communities for cancer patients and care providers.</a:t>
            </a:r>
          </a:p>
          <a:p>
            <a:r>
              <a:rPr lang="en-US" baseline="0" dirty="0" smtClean="0"/>
              <a:t>Focuses on how people interact with technology and build trust online.</a:t>
            </a:r>
          </a:p>
          <a:p>
            <a:r>
              <a:rPr lang="en-US" baseline="0" dirty="0" smtClean="0"/>
              <a:t>Really interesting work, extremely qualitative and impactful.</a:t>
            </a:r>
          </a:p>
          <a:p>
            <a:r>
              <a:rPr lang="en-US" baseline="0" dirty="0" smtClean="0"/>
              <a:t>Dr. Wanda Pratt, the PI, is the bomb.</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24</a:t>
            </a:fld>
            <a:endParaRPr lang="en-US"/>
          </a:p>
        </p:txBody>
      </p:sp>
    </p:spTree>
    <p:extLst>
      <p:ext uri="{BB962C8B-B14F-4D97-AF65-F5344CB8AC3E}">
        <p14:creationId xmlns:p14="http://schemas.microsoft.com/office/powerpoint/2010/main" val="2024849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 Health</a:t>
            </a:r>
            <a:r>
              <a:rPr lang="en-US" baseline="0" dirty="0" smtClean="0"/>
              <a:t> has the potential to see tremendous improvements through the application of informatics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25</a:t>
            </a:fld>
            <a:endParaRPr lang="en-US"/>
          </a:p>
        </p:txBody>
      </p:sp>
    </p:spTree>
    <p:extLst>
      <p:ext uri="{BB962C8B-B14F-4D97-AF65-F5344CB8AC3E}">
        <p14:creationId xmlns:p14="http://schemas.microsoft.com/office/powerpoint/2010/main" val="1680269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review some</a:t>
            </a:r>
            <a:r>
              <a:rPr lang="en-US" baseline="0" dirty="0" smtClean="0"/>
              <a:t> of the major differences between public health and clinical science as it fundamentally changes the way we approach </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26</a:t>
            </a:fld>
            <a:endParaRPr lang="en-US"/>
          </a:p>
        </p:txBody>
      </p:sp>
    </p:spTree>
    <p:extLst>
      <p:ext uri="{BB962C8B-B14F-4D97-AF65-F5344CB8AC3E}">
        <p14:creationId xmlns:p14="http://schemas.microsoft.com/office/powerpoint/2010/main" val="3377980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Google</a:t>
            </a:r>
            <a:r>
              <a:rPr lang="en-US" baseline="0" dirty="0" smtClean="0"/>
              <a:t> Flu Trends</a:t>
            </a:r>
            <a:endParaRPr lang="en-US" dirty="0" smtClean="0"/>
          </a:p>
          <a:p>
            <a:endParaRPr lang="en-US" dirty="0" smtClean="0"/>
          </a:p>
          <a:p>
            <a:r>
              <a:rPr lang="en-US" dirty="0" smtClean="0"/>
              <a:t>We can use new</a:t>
            </a:r>
            <a:r>
              <a:rPr lang="en-US" baseline="0" dirty="0" smtClean="0"/>
              <a:t> types of data to monitor for potential outbreaks, Google’s method is cheaper and faster (by up to 3 weeks) then traditional CDC sources such as hospital admission records</a:t>
            </a:r>
          </a:p>
          <a:p>
            <a:endParaRPr lang="en-US" baseline="0" dirty="0" smtClean="0"/>
          </a:p>
          <a:p>
            <a:r>
              <a:rPr lang="en-US" baseline="0" dirty="0" smtClean="0"/>
              <a:t>There was a bit of a problem last year, people got freaked out and </a:t>
            </a:r>
            <a:r>
              <a:rPr lang="en-US" baseline="0" dirty="0" err="1" smtClean="0"/>
              <a:t>googled</a:t>
            </a:r>
            <a:r>
              <a:rPr lang="en-US" baseline="0" dirty="0" smtClean="0"/>
              <a:t> a bunch of stuff, which threw off the results. Still, it’s nice to have 2 sources to verify ‘truth’</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27</a:t>
            </a:fld>
            <a:endParaRPr lang="en-US"/>
          </a:p>
        </p:txBody>
      </p:sp>
    </p:spTree>
    <p:extLst>
      <p:ext uri="{BB962C8B-B14F-4D97-AF65-F5344CB8AC3E}">
        <p14:creationId xmlns:p14="http://schemas.microsoft.com/office/powerpoint/2010/main" val="127132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‘real life’ </a:t>
            </a:r>
            <a:r>
              <a:rPr lang="en-US" baseline="0" dirty="0" smtClean="0"/>
              <a:t>example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a demo we did for a high</a:t>
            </a:r>
            <a:r>
              <a:rPr lang="en-US" baseline="0" dirty="0" smtClean="0"/>
              <a:t> school in South King County</a:t>
            </a:r>
            <a:endParaRPr lang="en-US" dirty="0" smtClean="0"/>
          </a:p>
          <a:p>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28</a:t>
            </a:fld>
            <a:endParaRPr lang="en-US"/>
          </a:p>
        </p:txBody>
      </p:sp>
    </p:spTree>
    <p:extLst>
      <p:ext uri="{BB962C8B-B14F-4D97-AF65-F5344CB8AC3E}">
        <p14:creationId xmlns:p14="http://schemas.microsoft.com/office/powerpoint/2010/main" val="1711586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chart of the incidence rate of gonorrhea in King County. (What’s incidence rate?)</a:t>
            </a:r>
          </a:p>
          <a:p>
            <a:endParaRPr lang="en-US" baseline="0" dirty="0" smtClean="0"/>
          </a:p>
          <a:p>
            <a:r>
              <a:rPr lang="en-US" baseline="0" dirty="0" smtClean="0"/>
              <a:t>Just looking at this chart, what can you tell?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29</a:t>
            </a:fld>
            <a:endParaRPr lang="en-US"/>
          </a:p>
        </p:txBody>
      </p:sp>
    </p:spTree>
    <p:extLst>
      <p:ext uri="{BB962C8B-B14F-4D97-AF65-F5344CB8AC3E}">
        <p14:creationId xmlns:p14="http://schemas.microsoft.com/office/powerpoint/2010/main" val="2251837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 to your neighbor, introduce</a:t>
            </a:r>
            <a:r>
              <a:rPr lang="en-US" baseline="0" dirty="0" smtClean="0"/>
              <a:t> yourself. Apologize for your terrible morning breath.</a:t>
            </a:r>
          </a:p>
          <a:p>
            <a:endParaRPr lang="en-US" baseline="0" dirty="0" smtClean="0"/>
          </a:p>
          <a:p>
            <a:r>
              <a:rPr lang="en-US" baseline="0" dirty="0" smtClean="0"/>
              <a:t>When you hear the word ‘informatics’ what comes to mind? What types of people might do ‘informatics’? What types of things might said people do? (2 minutes)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a:t>
            </a:fld>
            <a:endParaRPr lang="en-US"/>
          </a:p>
        </p:txBody>
      </p:sp>
    </p:spTree>
    <p:extLst>
      <p:ext uri="{BB962C8B-B14F-4D97-AF65-F5344CB8AC3E}">
        <p14:creationId xmlns:p14="http://schemas.microsoft.com/office/powerpoint/2010/main" val="1866919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a:t>
            </a:r>
            <a:r>
              <a:rPr lang="en-US" baseline="0" dirty="0" smtClean="0"/>
              <a:t> this chart? (Those race </a:t>
            </a:r>
            <a:r>
              <a:rPr lang="en-US" baseline="0" dirty="0" err="1" smtClean="0"/>
              <a:t>deliniations</a:t>
            </a:r>
            <a:r>
              <a:rPr lang="en-US" baseline="0" dirty="0" smtClean="0"/>
              <a:t> come from the US Census Bureau)</a:t>
            </a:r>
          </a:p>
          <a:p>
            <a:endParaRPr lang="en-US" baseline="0" dirty="0" smtClean="0"/>
          </a:p>
          <a:p>
            <a:r>
              <a:rPr lang="en-US" baseline="0" dirty="0" smtClean="0"/>
              <a:t>Who are the highest risk populations?</a:t>
            </a:r>
          </a:p>
          <a:p>
            <a:endParaRPr lang="en-US" baseline="0" dirty="0" smtClean="0"/>
          </a:p>
          <a:p>
            <a:r>
              <a:rPr lang="en-US" baseline="0" dirty="0" smtClean="0"/>
              <a:t>If you’re a public health officer, what do you do? How do you intervene, remember, we’re focused on prevention</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30</a:t>
            </a:fld>
            <a:endParaRPr lang="en-US"/>
          </a:p>
        </p:txBody>
      </p:sp>
    </p:spTree>
    <p:extLst>
      <p:ext uri="{BB962C8B-B14F-4D97-AF65-F5344CB8AC3E}">
        <p14:creationId xmlns:p14="http://schemas.microsoft.com/office/powerpoint/2010/main" val="22518371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GIS Application</a:t>
            </a:r>
          </a:p>
          <a:p>
            <a:endParaRPr lang="en-US" dirty="0" smtClean="0"/>
          </a:p>
          <a:p>
            <a:r>
              <a:rPr lang="en-US" dirty="0" smtClean="0"/>
              <a:t>Using GIS</a:t>
            </a:r>
            <a:r>
              <a:rPr lang="en-US" baseline="0" dirty="0" smtClean="0"/>
              <a:t> applications we can help to determine the optimal use of public health resources to control Gonorrhea outbreaks. </a:t>
            </a:r>
          </a:p>
          <a:p>
            <a:endParaRPr lang="en-US" baseline="0" dirty="0" smtClean="0"/>
          </a:p>
          <a:p>
            <a:r>
              <a:rPr lang="en-US" baseline="0" dirty="0" smtClean="0"/>
              <a:t>Ctrl + Shift + F to zoom to full</a:t>
            </a:r>
          </a:p>
          <a:p>
            <a:r>
              <a:rPr lang="en-US" baseline="0" dirty="0" smtClean="0"/>
              <a:t>Ctrl + Shift + I to select feature</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31</a:t>
            </a:fld>
            <a:endParaRPr lang="en-US"/>
          </a:p>
        </p:txBody>
      </p:sp>
    </p:spTree>
    <p:extLst>
      <p:ext uri="{BB962C8B-B14F-4D97-AF65-F5344CB8AC3E}">
        <p14:creationId xmlns:p14="http://schemas.microsoft.com/office/powerpoint/2010/main" val="10558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would I choose informatics amongst the sea of other health careers?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32</a:t>
            </a:fld>
            <a:endParaRPr lang="en-US"/>
          </a:p>
        </p:txBody>
      </p:sp>
    </p:spTree>
    <p:extLst>
      <p:ext uri="{BB962C8B-B14F-4D97-AF65-F5344CB8AC3E}">
        <p14:creationId xmlns:p14="http://schemas.microsoft.com/office/powerpoint/2010/main" val="321636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Science, is just</a:t>
            </a:r>
            <a:r>
              <a:rPr lang="en-US" baseline="0" dirty="0" smtClean="0"/>
              <a:t> a pedestrian term for informatics.</a:t>
            </a:r>
          </a:p>
          <a:p>
            <a:endParaRPr lang="en-US" baseline="0" dirty="0" smtClean="0"/>
          </a:p>
          <a:p>
            <a:r>
              <a:rPr lang="en-US" baseline="0" dirty="0" smtClean="0"/>
              <a:t>It</a:t>
            </a:r>
            <a:r>
              <a:rPr lang="fr-FR" baseline="0" dirty="0" smtClean="0"/>
              <a:t>’</a:t>
            </a:r>
            <a:r>
              <a:rPr lang="en-US" baseline="0" dirty="0" smtClean="0"/>
              <a:t>s going to be huge. Also, Facebook’s IPO created the wealthiest zip code in the US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33</a:t>
            </a:fld>
            <a:endParaRPr lang="en-US"/>
          </a:p>
        </p:txBody>
      </p:sp>
    </p:spTree>
    <p:extLst>
      <p:ext uri="{BB962C8B-B14F-4D97-AF65-F5344CB8AC3E}">
        <p14:creationId xmlns:p14="http://schemas.microsoft.com/office/powerpoint/2010/main" val="74393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Previously,</a:t>
            </a:r>
            <a:r>
              <a:rPr lang="en-US" baseline="0" dirty="0" smtClean="0"/>
              <a:t> she was the Chief </a:t>
            </a:r>
            <a:r>
              <a:rPr lang="en-US" baseline="0" dirty="0" err="1" smtClean="0"/>
              <a:t>Scentist</a:t>
            </a:r>
            <a:r>
              <a:rPr lang="en-US" baseline="0" dirty="0" smtClean="0"/>
              <a:t> at </a:t>
            </a:r>
            <a:r>
              <a:rPr lang="en-US" baseline="0" dirty="0" err="1" smtClean="0"/>
              <a:t>Bit.ly</a:t>
            </a:r>
            <a:r>
              <a:rPr lang="en-US" baseline="0" dirty="0" smtClean="0"/>
              <a:t>. I don’t really know what they do, but she’s really smart.</a:t>
            </a:r>
          </a:p>
          <a:p>
            <a:endParaRPr lang="en-US" baseline="0" dirty="0" smtClean="0"/>
          </a:p>
          <a:p>
            <a:r>
              <a:rPr lang="en-US" baseline="0" dirty="0" smtClean="0"/>
              <a:t>She’s also emblematic of everything that’s wrong with the Internet, all her examples involve Cheeseburgers, </a:t>
            </a:r>
            <a:r>
              <a:rPr lang="en-US" baseline="0" dirty="0" err="1" smtClean="0"/>
              <a:t>lolcatz</a:t>
            </a:r>
            <a:r>
              <a:rPr lang="en-US" baseline="0" dirty="0" smtClean="0"/>
              <a:t>, or </a:t>
            </a:r>
            <a:r>
              <a:rPr lang="en-US" baseline="0" dirty="0" err="1" smtClean="0"/>
              <a:t>lolcatz</a:t>
            </a:r>
            <a:r>
              <a:rPr lang="en-US" baseline="0" dirty="0" smtClean="0"/>
              <a:t> with Cheeseburgers.</a:t>
            </a:r>
            <a:endParaRPr lang="en-US" dirty="0" smtClean="0"/>
          </a:p>
          <a:p>
            <a:endParaRPr lang="en-US" dirty="0" smtClean="0"/>
          </a:p>
          <a:p>
            <a:r>
              <a:rPr lang="en-US" dirty="0" err="1" smtClean="0"/>
              <a:t>Accel</a:t>
            </a:r>
            <a:r>
              <a:rPr lang="en-US" dirty="0" smtClean="0"/>
              <a:t> is</a:t>
            </a:r>
            <a:r>
              <a:rPr lang="en-US" baseline="0" dirty="0" smtClean="0"/>
              <a:t> a huge company, they invest is a lot of stuff, so the fact that they have a data scientist on board, means they take this stuff very seriously.</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34</a:t>
            </a:fld>
            <a:endParaRPr lang="en-US"/>
          </a:p>
        </p:txBody>
      </p:sp>
    </p:spTree>
    <p:extLst>
      <p:ext uri="{BB962C8B-B14F-4D97-AF65-F5344CB8AC3E}">
        <p14:creationId xmlns:p14="http://schemas.microsoft.com/office/powerpoint/2010/main" val="2470997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this</a:t>
            </a:r>
            <a:r>
              <a:rPr lang="en-US" baseline="0" dirty="0" smtClean="0"/>
              <a:t> one a lot.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35</a:t>
            </a:fld>
            <a:endParaRPr lang="en-US"/>
          </a:p>
        </p:txBody>
      </p:sp>
    </p:spTree>
    <p:extLst>
      <p:ext uri="{BB962C8B-B14F-4D97-AF65-F5344CB8AC3E}">
        <p14:creationId xmlns:p14="http://schemas.microsoft.com/office/powerpoint/2010/main" val="2194093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like the term ‘</a:t>
            </a:r>
            <a:r>
              <a:rPr lang="en-US" baseline="0" dirty="0" err="1" smtClean="0"/>
              <a:t>informatanaut</a:t>
            </a:r>
            <a:r>
              <a:rPr lang="en-US" baseline="0" dirty="0" smtClean="0"/>
              <a:t>’ it sounds more exciting. One who explore the uncharted regions of information!</a:t>
            </a:r>
          </a:p>
          <a:p>
            <a:endParaRPr lang="en-US" baseline="0" dirty="0" smtClean="0"/>
          </a:p>
          <a:p>
            <a:r>
              <a:rPr lang="en-US" baseline="0" dirty="0" smtClean="0"/>
              <a:t>So what’s it like? It’s really cool. I would tell you, but I’d be wrong before I finished the thought. So I’m going to tell you what I do instead. Briefly.</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37</a:t>
            </a:fld>
            <a:endParaRPr lang="en-US"/>
          </a:p>
        </p:txBody>
      </p:sp>
    </p:spTree>
    <p:extLst>
      <p:ext uri="{BB962C8B-B14F-4D97-AF65-F5344CB8AC3E}">
        <p14:creationId xmlns:p14="http://schemas.microsoft.com/office/powerpoint/2010/main" val="1295619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research is a bridge between the clinical world, and the computing</a:t>
            </a:r>
            <a:r>
              <a:rPr lang="en-US" baseline="0" dirty="0" smtClean="0"/>
              <a:t> world. We’re working on using virtualization techniques to create encrypted ‘containers’ </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38</a:t>
            </a:fld>
            <a:endParaRPr lang="en-US"/>
          </a:p>
        </p:txBody>
      </p:sp>
    </p:spTree>
    <p:extLst>
      <p:ext uri="{BB962C8B-B14F-4D97-AF65-F5344CB8AC3E}">
        <p14:creationId xmlns:p14="http://schemas.microsoft.com/office/powerpoint/2010/main" val="1886905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say you have a clever</a:t>
            </a:r>
            <a:r>
              <a:rPr lang="en-US" baseline="0" dirty="0" smtClean="0"/>
              <a:t> research who wants to know if patients, who go on insulin, ever come back off it. And if they do, what factors do they have in common?</a:t>
            </a:r>
          </a:p>
          <a:p>
            <a:endParaRPr lang="en-US" baseline="0" dirty="0" smtClean="0"/>
          </a:p>
          <a:p>
            <a:r>
              <a:rPr lang="en-US" baseline="0" dirty="0" smtClean="0"/>
              <a:t>He’s got all this data sitting at a hospital (like Parkview Medical Center in Fort Wayne), but no computers with enough gas to sort through all the records.</a:t>
            </a:r>
          </a:p>
          <a:p>
            <a:endParaRPr lang="en-US" baseline="0" dirty="0" smtClean="0"/>
          </a:p>
          <a:p>
            <a:r>
              <a:rPr lang="en-US" baseline="0" dirty="0" smtClean="0"/>
              <a:t>Over at Purdue, they’ve got some serious computer power. Like 28</a:t>
            </a:r>
            <a:r>
              <a:rPr lang="en-US" baseline="30000" dirty="0" smtClean="0"/>
              <a:t>th</a:t>
            </a:r>
            <a:r>
              <a:rPr lang="en-US" baseline="0" dirty="0" smtClean="0"/>
              <a:t> fastest in the world serious.</a:t>
            </a:r>
          </a:p>
          <a:p>
            <a:endParaRPr lang="en-US" baseline="0" dirty="0" smtClean="0"/>
          </a:p>
          <a:p>
            <a:r>
              <a:rPr lang="en-US" baseline="0" dirty="0" smtClean="0"/>
              <a:t>So, how do you get the data you want, into the computer you need, whilst keeping people happy and healthy.</a:t>
            </a:r>
          </a:p>
          <a:p>
            <a:endParaRPr lang="en-US" baseline="0" dirty="0" smtClean="0"/>
          </a:p>
          <a:p>
            <a:r>
              <a:rPr lang="en-US" baseline="0" dirty="0" smtClean="0"/>
              <a:t>This matters, because you need for computational power isn’t going to decrease over time. What we need is a technical and regulatory environment that allows us to do this type of research easily, and safely.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0DB32DF-6D0C-0D45-8114-75C791CCD209}" type="slidenum">
              <a:rPr lang="en-US" smtClean="0"/>
              <a:t>39</a:t>
            </a:fld>
            <a:endParaRPr lang="en-US"/>
          </a:p>
        </p:txBody>
      </p:sp>
    </p:spTree>
    <p:extLst>
      <p:ext uri="{BB962C8B-B14F-4D97-AF65-F5344CB8AC3E}">
        <p14:creationId xmlns:p14="http://schemas.microsoft.com/office/powerpoint/2010/main" val="294996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Faculty positions abound, it a myriad of departments. We have people in HCDE, Information, Medicine, etc. My program orients around</a:t>
            </a:r>
            <a:r>
              <a:rPr lang="en-US" baseline="0" dirty="0" smtClean="0"/>
              <a:t> academia</a:t>
            </a:r>
          </a:p>
          <a:p>
            <a:endParaRPr lang="en-US" baseline="0" dirty="0" smtClean="0"/>
          </a:p>
          <a:p>
            <a:r>
              <a:rPr lang="en-US" baseline="0" dirty="0" smtClean="0"/>
              <a:t>EHR systems require A LOT of custom code and manual labor, you can do that. Also, Health IT has a huge role in management/leadership</a:t>
            </a:r>
          </a:p>
          <a:p>
            <a:endParaRPr lang="en-US" baseline="0" dirty="0" smtClean="0"/>
          </a:p>
          <a:p>
            <a:r>
              <a:rPr lang="en-US" baseline="0" dirty="0" smtClean="0"/>
              <a:t>Policy wonk for DHHS, one of our alums is the health minister of Peru</a:t>
            </a:r>
          </a:p>
          <a:p>
            <a:endParaRPr lang="en-US" baseline="0" dirty="0" smtClean="0"/>
          </a:p>
          <a:p>
            <a:r>
              <a:rPr lang="en-US" baseline="0" dirty="0" smtClean="0"/>
              <a:t>Again with the University, researcher, lab tech, developer</a:t>
            </a:r>
          </a:p>
          <a:p>
            <a:endParaRPr lang="en-US" baseline="0" dirty="0" smtClean="0"/>
          </a:p>
          <a:p>
            <a:r>
              <a:rPr lang="en-US" baseline="0" dirty="0" smtClean="0"/>
              <a:t>Only if you quit at life, not really, this is a cool field. Consultant, developer, vendor systems, etc.</a:t>
            </a:r>
            <a:endParaRPr lang="en-US" dirty="0" smtClean="0"/>
          </a:p>
          <a:p>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40</a:t>
            </a:fld>
            <a:endParaRPr lang="en-US"/>
          </a:p>
        </p:txBody>
      </p:sp>
    </p:spTree>
    <p:extLst>
      <p:ext uri="{BB962C8B-B14F-4D97-AF65-F5344CB8AC3E}">
        <p14:creationId xmlns:p14="http://schemas.microsoft.com/office/powerpoint/2010/main" val="137207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a:t>
            </a:r>
            <a:r>
              <a:rPr lang="en-US" baseline="0" dirty="0" smtClean="0"/>
              <a:t> </a:t>
            </a:r>
            <a:r>
              <a:rPr lang="en-US" dirty="0" smtClean="0"/>
              <a:t>start with the classic source of definitions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a:t>
            </a:fld>
            <a:endParaRPr lang="en-US"/>
          </a:p>
        </p:txBody>
      </p:sp>
    </p:spTree>
    <p:extLst>
      <p:ext uri="{BB962C8B-B14F-4D97-AF65-F5344CB8AC3E}">
        <p14:creationId xmlns:p14="http://schemas.microsoft.com/office/powerpoint/2010/main" val="2538048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you’re all jazzed about this new field,</a:t>
            </a:r>
            <a:r>
              <a:rPr lang="en-US" baseline="0" dirty="0" smtClean="0"/>
              <a:t> you’re probably wondering how to get started?</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41</a:t>
            </a:fld>
            <a:endParaRPr lang="en-US"/>
          </a:p>
        </p:txBody>
      </p:sp>
    </p:spTree>
    <p:extLst>
      <p:ext uri="{BB962C8B-B14F-4D97-AF65-F5344CB8AC3E}">
        <p14:creationId xmlns:p14="http://schemas.microsoft.com/office/powerpoint/2010/main" val="1901180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how to go about it:</a:t>
            </a:r>
          </a:p>
          <a:p>
            <a:endParaRPr lang="en-US" dirty="0" smtClean="0"/>
          </a:p>
          <a:p>
            <a:r>
              <a:rPr lang="en-US" dirty="0" smtClean="0"/>
              <a:t>Purdue’s Health Sciences</a:t>
            </a:r>
            <a:r>
              <a:rPr lang="en-US" baseline="0" dirty="0" smtClean="0"/>
              <a:t> program provides an excellent path towards informatics, in that it allows you to take a variety of classes and get experience in a ton of different areas. Take advantage of that.</a:t>
            </a:r>
          </a:p>
          <a:p>
            <a:endParaRPr lang="en-US" baseline="0" dirty="0" smtClean="0"/>
          </a:p>
          <a:p>
            <a:r>
              <a:rPr lang="en-US" baseline="0" dirty="0" smtClean="0"/>
              <a:t>Also, if you really want to be a doctor, you still can. But you probably shouldn’t.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42</a:t>
            </a:fld>
            <a:endParaRPr lang="en-US"/>
          </a:p>
        </p:txBody>
      </p:sp>
    </p:spTree>
    <p:extLst>
      <p:ext uri="{BB962C8B-B14F-4D97-AF65-F5344CB8AC3E}">
        <p14:creationId xmlns:p14="http://schemas.microsoft.com/office/powerpoint/2010/main" val="4160592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NLM provides</a:t>
            </a:r>
            <a:r>
              <a:rPr lang="en-US" baseline="0" dirty="0" smtClean="0"/>
              <a:t> funding for informatics students, as well as monitors the basic competencies of the programs. You should go to one of their ‘approved’ schools. It’ll save you a bunch of time/money.</a:t>
            </a:r>
          </a:p>
          <a:p>
            <a:endParaRPr lang="en-US" baseline="0" dirty="0" smtClean="0"/>
          </a:p>
          <a:p>
            <a:r>
              <a:rPr lang="en-US" baseline="0" dirty="0" smtClean="0"/>
              <a:t>Each program has a slightly different focus, some are more genomic (Stanford). Some are really clinical (IU, Utah, Harvard). Some are biological (Rice), some are heavy public health (Columbia). Some are really lame (OSU, kidding of course).</a:t>
            </a:r>
          </a:p>
          <a:p>
            <a:endParaRPr lang="en-US" baseline="0" dirty="0" smtClean="0"/>
          </a:p>
          <a:p>
            <a:r>
              <a:rPr lang="en-US" baseline="0" dirty="0" smtClean="0"/>
              <a:t>So, I was asked to talk a bit about what it’s like to be a grad student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43</a:t>
            </a:fld>
            <a:endParaRPr lang="en-US"/>
          </a:p>
        </p:txBody>
      </p:sp>
    </p:spTree>
    <p:extLst>
      <p:ext uri="{BB962C8B-B14F-4D97-AF65-F5344CB8AC3E}">
        <p14:creationId xmlns:p14="http://schemas.microsoft.com/office/powerpoint/2010/main" val="2238748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UW in the spring</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44</a:t>
            </a:fld>
            <a:endParaRPr lang="en-US"/>
          </a:p>
        </p:txBody>
      </p:sp>
    </p:spTree>
    <p:extLst>
      <p:ext uri="{BB962C8B-B14F-4D97-AF65-F5344CB8AC3E}">
        <p14:creationId xmlns:p14="http://schemas.microsoft.com/office/powerpoint/2010/main" val="4182224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my old office.</a:t>
            </a:r>
          </a:p>
          <a:p>
            <a:endParaRPr lang="en-US" dirty="0" smtClean="0"/>
          </a:p>
          <a:p>
            <a:r>
              <a:rPr lang="en-US" dirty="0" smtClean="0"/>
              <a:t>It’s called</a:t>
            </a:r>
            <a:r>
              <a:rPr lang="en-US" baseline="0" dirty="0" smtClean="0"/>
              <a:t> ‘Annex 4’, it was supposed to be demolished about 20 years ago. It floods, there was a homeless guy living in it, it smells like death. But I had a locking door.</a:t>
            </a:r>
          </a:p>
          <a:p>
            <a:endParaRPr lang="en-US" baseline="0" dirty="0" smtClean="0"/>
          </a:p>
          <a:p>
            <a:r>
              <a:rPr lang="en-US" baseline="0" dirty="0" smtClean="0"/>
              <a:t>Now we’re in a much fancier building, so it’s all good. But I have cube now, with no door.</a:t>
            </a:r>
          </a:p>
        </p:txBody>
      </p:sp>
      <p:sp>
        <p:nvSpPr>
          <p:cNvPr id="4" name="Slide Number Placeholder 3"/>
          <p:cNvSpPr>
            <a:spLocks noGrp="1"/>
          </p:cNvSpPr>
          <p:nvPr>
            <p:ph type="sldNum" sz="quarter" idx="10"/>
          </p:nvPr>
        </p:nvSpPr>
        <p:spPr/>
        <p:txBody>
          <a:bodyPr/>
          <a:lstStyle/>
          <a:p>
            <a:fld id="{F0DB32DF-6D0C-0D45-8114-75C791CCD209}" type="slidenum">
              <a:rPr lang="en-US" smtClean="0"/>
              <a:t>45</a:t>
            </a:fld>
            <a:endParaRPr lang="en-US"/>
          </a:p>
        </p:txBody>
      </p:sp>
    </p:spTree>
    <p:extLst>
      <p:ext uri="{BB962C8B-B14F-4D97-AF65-F5344CB8AC3E}">
        <p14:creationId xmlns:p14="http://schemas.microsoft.com/office/powerpoint/2010/main" val="3223740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the puny space needle</a:t>
            </a:r>
            <a:r>
              <a:rPr lang="en-US" baseline="0" dirty="0" smtClean="0"/>
              <a:t> in the center.</a:t>
            </a:r>
          </a:p>
          <a:p>
            <a:r>
              <a:rPr lang="en-US" baseline="0" dirty="0" smtClean="0"/>
              <a:t>Also, mountains. I could only fit the Olympics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46</a:t>
            </a:fld>
            <a:endParaRPr lang="en-US"/>
          </a:p>
        </p:txBody>
      </p:sp>
    </p:spTree>
    <p:extLst>
      <p:ext uri="{BB962C8B-B14F-4D97-AF65-F5344CB8AC3E}">
        <p14:creationId xmlns:p14="http://schemas.microsoft.com/office/powerpoint/2010/main" val="3460696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15 minutes. For real.</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47</a:t>
            </a:fld>
            <a:endParaRPr lang="en-US"/>
          </a:p>
        </p:txBody>
      </p:sp>
    </p:spTree>
    <p:extLst>
      <p:ext uri="{BB962C8B-B14F-4D97-AF65-F5344CB8AC3E}">
        <p14:creationId xmlns:p14="http://schemas.microsoft.com/office/powerpoint/2010/main" val="169655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obligatory shot of the space needle,</a:t>
            </a:r>
            <a:r>
              <a:rPr lang="en-US" baseline="0" dirty="0" smtClean="0"/>
              <a:t> which is right outside our offices. You can see it from the conference rooms.</a:t>
            </a:r>
          </a:p>
          <a:p>
            <a:endParaRPr lang="en-US" baseline="0" dirty="0" smtClean="0"/>
          </a:p>
          <a:p>
            <a:r>
              <a:rPr lang="en-US" baseline="0" dirty="0" smtClean="0"/>
              <a:t>We’re also right between Amazon and the Gates Foundation, which is a cool place to be.</a:t>
            </a:r>
          </a:p>
          <a:p>
            <a:endParaRPr lang="en-US" baseline="0" dirty="0" smtClean="0"/>
          </a:p>
          <a:p>
            <a:r>
              <a:rPr lang="en-US" baseline="0" dirty="0" smtClean="0"/>
              <a:t>If I may leave you with a final thought: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48</a:t>
            </a:fld>
            <a:endParaRPr lang="en-US"/>
          </a:p>
        </p:txBody>
      </p:sp>
    </p:spTree>
    <p:extLst>
      <p:ext uri="{BB962C8B-B14F-4D97-AF65-F5344CB8AC3E}">
        <p14:creationId xmlns:p14="http://schemas.microsoft.com/office/powerpoint/2010/main" val="4019084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you’re not a nerd,</a:t>
            </a:r>
            <a:r>
              <a:rPr lang="en-US" baseline="0" dirty="0" smtClean="0"/>
              <a:t> and don’t get pumped over index optimization for distributed search systems, or didn’t like/understand the XKCD joke. That’s ok, you can still be an </a:t>
            </a:r>
            <a:r>
              <a:rPr lang="en-US" baseline="0" dirty="0" err="1" smtClean="0"/>
              <a:t>informaticist</a:t>
            </a:r>
            <a:r>
              <a:rPr lang="en-US" baseline="0" dirty="0" smtClean="0"/>
              <a:t>, or benefit from informatics.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Also, it’s inevitable, resistance is futile. We are the future.</a:t>
            </a:r>
          </a:p>
          <a:p>
            <a:endParaRPr lang="en-US" dirty="0" smtClean="0"/>
          </a:p>
          <a:p>
            <a:r>
              <a:rPr lang="en-US" dirty="0" smtClean="0"/>
              <a:t>Also,</a:t>
            </a:r>
            <a:r>
              <a:rPr lang="en-US" baseline="0" dirty="0" smtClean="0"/>
              <a:t> ok 2 points. It’s more than data, it’s about how we use technology to make people healthier, to improve lives. It’s about tackling the challenges of tomorrow and refusing to admit ‘this is as good as it gets’. It’s about applying creative solutions to common problems.</a:t>
            </a:r>
          </a:p>
          <a:p>
            <a:endParaRPr lang="en-US" baseline="0" dirty="0" smtClean="0"/>
          </a:p>
          <a:p>
            <a:r>
              <a:rPr lang="en-US" baseline="0" dirty="0" smtClean="0"/>
              <a:t>Informatics is a jumping off point, it’s a way to declare to the world, as it says on the side of my building, ‘From here, we change the world’.</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49</a:t>
            </a:fld>
            <a:endParaRPr lang="en-US"/>
          </a:p>
        </p:txBody>
      </p:sp>
    </p:spTree>
    <p:extLst>
      <p:ext uri="{BB962C8B-B14F-4D97-AF65-F5344CB8AC3E}">
        <p14:creationId xmlns:p14="http://schemas.microsoft.com/office/powerpoint/2010/main" val="2108541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you have any questions, I’d love to chat with you.</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slides are available on </a:t>
            </a:r>
            <a:r>
              <a:rPr lang="en-US" baseline="0" dirty="0" err="1" smtClean="0"/>
              <a:t>github</a:t>
            </a:r>
            <a:r>
              <a:rPr lang="en-US" baseline="0" dirty="0" smtClean="0"/>
              <a:t>, and will be on the course website.</a:t>
            </a:r>
          </a:p>
          <a:p>
            <a:endParaRPr lang="en-US" dirty="0" smtClean="0"/>
          </a:p>
          <a:p>
            <a:r>
              <a:rPr lang="en-US" dirty="0" smtClean="0"/>
              <a:t>I’m incredibly personable in person, but probably even more appealing</a:t>
            </a:r>
            <a:r>
              <a:rPr lang="en-US" baseline="0" dirty="0" smtClean="0"/>
              <a:t> over the phone/internet</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50</a:t>
            </a:fld>
            <a:endParaRPr lang="en-US"/>
          </a:p>
        </p:txBody>
      </p:sp>
    </p:spTree>
    <p:extLst>
      <p:ext uri="{BB962C8B-B14F-4D97-AF65-F5344CB8AC3E}">
        <p14:creationId xmlns:p14="http://schemas.microsoft.com/office/powerpoint/2010/main" val="3294667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less reliable, but more humorous. And</a:t>
            </a:r>
            <a:r>
              <a:rPr lang="en-US" baseline="0" dirty="0" smtClean="0"/>
              <a:t> actually pretty true.</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5</a:t>
            </a:fld>
            <a:endParaRPr lang="en-US"/>
          </a:p>
        </p:txBody>
      </p:sp>
    </p:spTree>
    <p:extLst>
      <p:ext uri="{BB962C8B-B14F-4D97-AF65-F5344CB8AC3E}">
        <p14:creationId xmlns:p14="http://schemas.microsoft.com/office/powerpoint/2010/main" val="2022675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 Ted is a brilliant, brilliant guy. Listen to what he says.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6</a:t>
            </a:fld>
            <a:endParaRPr lang="en-US"/>
          </a:p>
        </p:txBody>
      </p:sp>
    </p:spTree>
    <p:extLst>
      <p:ext uri="{BB962C8B-B14F-4D97-AF65-F5344CB8AC3E}">
        <p14:creationId xmlns:p14="http://schemas.microsoft.com/office/powerpoint/2010/main" val="168796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my definition.</a:t>
            </a:r>
          </a:p>
          <a:p>
            <a:endParaRPr lang="en-US" dirty="0" smtClean="0"/>
          </a:p>
          <a:p>
            <a:r>
              <a:rPr lang="en-US" dirty="0" smtClean="0"/>
              <a:t>Why did we spend</a:t>
            </a:r>
            <a:r>
              <a:rPr lang="en-US" baseline="0" dirty="0" smtClean="0"/>
              <a:t> 3 slides defining something? Because how we define a science determines how we apply it, and where we practice it.</a:t>
            </a:r>
          </a:p>
          <a:p>
            <a:endParaRPr lang="en-US" baseline="0" dirty="0" smtClean="0"/>
          </a:p>
        </p:txBody>
      </p:sp>
      <p:sp>
        <p:nvSpPr>
          <p:cNvPr id="4" name="Slide Number Placeholder 3"/>
          <p:cNvSpPr>
            <a:spLocks noGrp="1"/>
          </p:cNvSpPr>
          <p:nvPr>
            <p:ph type="sldNum" sz="quarter" idx="10"/>
          </p:nvPr>
        </p:nvSpPr>
        <p:spPr/>
        <p:txBody>
          <a:bodyPr/>
          <a:lstStyle/>
          <a:p>
            <a:fld id="{F0DB32DF-6D0C-0D45-8114-75C791CCD209}" type="slidenum">
              <a:rPr lang="en-US" smtClean="0"/>
              <a:t>7</a:t>
            </a:fld>
            <a:endParaRPr lang="en-US"/>
          </a:p>
        </p:txBody>
      </p:sp>
    </p:spTree>
    <p:extLst>
      <p:ext uri="{BB962C8B-B14F-4D97-AF65-F5344CB8AC3E}">
        <p14:creationId xmlns:p14="http://schemas.microsoft.com/office/powerpoint/2010/main" val="3575652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Turn to your other neighbor.</a:t>
            </a:r>
            <a:r>
              <a:rPr lang="en-US" baseline="0" dirty="0" smtClean="0"/>
              <a:t> Introduce yourself, apologize for your morning breath.</a:t>
            </a:r>
          </a:p>
          <a:p>
            <a:endParaRPr lang="en-US" baseline="0" dirty="0" smtClean="0"/>
          </a:p>
          <a:p>
            <a:r>
              <a:rPr lang="en-US" baseline="0" dirty="0" smtClean="0"/>
              <a:t>Discuss this question. (2 minutes)</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8</a:t>
            </a:fld>
            <a:endParaRPr lang="en-US"/>
          </a:p>
        </p:txBody>
      </p:sp>
    </p:spTree>
    <p:extLst>
      <p:ext uri="{BB962C8B-B14F-4D97-AF65-F5344CB8AC3E}">
        <p14:creationId xmlns:p14="http://schemas.microsoft.com/office/powerpoint/2010/main" val="31281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right answer</a:t>
            </a:r>
            <a:endParaRPr lang="en-US" dirty="0"/>
          </a:p>
        </p:txBody>
      </p:sp>
      <p:sp>
        <p:nvSpPr>
          <p:cNvPr id="4" name="Slide Number Placeholder 3"/>
          <p:cNvSpPr>
            <a:spLocks noGrp="1"/>
          </p:cNvSpPr>
          <p:nvPr>
            <p:ph type="sldNum" sz="quarter" idx="10"/>
          </p:nvPr>
        </p:nvSpPr>
        <p:spPr/>
        <p:txBody>
          <a:bodyPr/>
          <a:lstStyle/>
          <a:p>
            <a:fld id="{F0DB32DF-6D0C-0D45-8114-75C791CCD209}" type="slidenum">
              <a:rPr lang="en-US" smtClean="0"/>
              <a:t>9</a:t>
            </a:fld>
            <a:endParaRPr lang="en-US"/>
          </a:p>
        </p:txBody>
      </p:sp>
    </p:spTree>
    <p:extLst>
      <p:ext uri="{BB962C8B-B14F-4D97-AF65-F5344CB8AC3E}">
        <p14:creationId xmlns:p14="http://schemas.microsoft.com/office/powerpoint/2010/main" val="1651809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2FE7D661-1836-44F7-8FAF-35E8F866ECD3}" type="datetime1">
              <a:rPr lang="en-US" smtClean="0"/>
              <a:pPr/>
              <a:t>10/17/13</a:t>
            </a:fld>
            <a:endParaRPr lang="en-US"/>
          </a:p>
        </p:txBody>
      </p:sp>
      <p:sp>
        <p:nvSpPr>
          <p:cNvPr id="8" name="Slide Number Placeholder 7"/>
          <p:cNvSpPr>
            <a:spLocks noGrp="1"/>
          </p:cNvSpPr>
          <p:nvPr>
            <p:ph type="sldNum" sz="quarter" idx="11"/>
          </p:nvPr>
        </p:nvSpPr>
        <p:spPr/>
        <p:txBody>
          <a:bodyPr/>
          <a:lstStyle/>
          <a:p>
            <a:fld id="{CE8079A4-7AA8-4A4F-87E2-7781EC5097DD}" type="slidenum">
              <a:rPr lang="en-US" smtClean="0"/>
              <a:pPr/>
              <a:t>‹#›</a:t>
            </a:fld>
            <a:endParaRPr lang="en-US"/>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FF71CE-B899-4B2B-848D-9F12F0C901B6}" type="datetimeFigureOut">
              <a:rPr lang="en-US" smtClean="0"/>
              <a:t>10/17/13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97606D-E5C4-4C2F-8241-EC2663EF1CD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02CF1CA-F464-4B29-B867-EAF8A9B936E3}" type="datetime1">
              <a:rPr lang="en-US" smtClean="0"/>
              <a:pPr/>
              <a:t>10/17/13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E6B357-51B9-47D2-A71D-0D06CB03185D}" type="datetime1">
              <a:rPr lang="en-US" smtClean="0"/>
              <a:pPr/>
              <a:t>10/17/13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8CB827-F132-4DF6-9FB9-4035A4C798EF}" type="datetime1">
              <a:rPr lang="en-US" smtClean="0"/>
              <a:pPr/>
              <a:t>10/17/13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A92A601-7D32-4ED7-AD1A-974B6DDBDCDC}" type="datetime1">
              <a:rPr lang="en-US" smtClean="0"/>
              <a:pPr/>
              <a:t>10/17/13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079A4-7AA8-4A4F-87E2-7781EC5097DD}"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63A17B41-4A0C-4639-A132-E5C8F99A4BE8}" type="datetime1">
              <a:rPr lang="en-US" smtClean="0"/>
              <a:pPr/>
              <a:t>10/17/13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8079A4-7AA8-4A4F-87E2-7781EC5097DD}"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9967FD-6084-4075-993E-77EC8038773F}" type="datetime1">
              <a:rPr lang="en-US" smtClean="0"/>
              <a:pPr/>
              <a:t>10/17/13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988B47-74BA-4873-ADAE-EB0120124E83}" type="datetime1">
              <a:rPr lang="en-US" smtClean="0"/>
              <a:pPr/>
              <a:t>10/17/13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CF52C1-9A39-494C-9977-BBEFAB872C1F}" type="datetime1">
              <a:rPr lang="en-US" smtClean="0"/>
              <a:pPr/>
              <a:t>10/17/13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1EACE2-EA00-4376-9A66-47ABB8B02CF5}" type="datetime1">
              <a:rPr lang="en-US" smtClean="0"/>
              <a:pPr/>
              <a:t>10/17/13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DA47DADC-55EA-4839-91C8-5BCC0EC06F5C}" type="datetime1">
              <a:rPr lang="en-US" smtClean="0"/>
              <a:pPr/>
              <a:t>10/17/13</a:t>
            </a:fld>
            <a:endParaRPr lang="en-US" dirty="0"/>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CE8079A4-7AA8-4A4F-87E2-7781EC5097DD}"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1" r:id="rId11"/>
  </p:sldLayoutIdLst>
  <p:hf sldNum="0" hdr="0" ft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www.flickr.com/photos/rdecom" TargetMode="External"/><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hyperlink" Target="http://research.microsoft.com/en-us/collaboration/fourthparadigm/fpcover-full.jpg" TargetMode="External"/><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hyperlink" Target="http://med.stanford.edu/ism/2013/october/nobel-levitt.html" TargetMode="External"/><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hyperlink" Target="http://fold.it/portal/"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hyperlink" Target="http://www.ehrscreenshots.com/files/2011/05/021_Pastmedicalhistory.jpg"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dhss.alaska.gov/HIT/Meaningfuluse/PublishingImages/image003.png"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hyperlink" Target="http://i.i.cbsi.com/cnwk.1d/i/tim2/2013/04/30/FitBit_Flex_35566773_01_620x433.jpg" TargetMode="External"/><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hyperlink" Target="http://microsoft-news.com/wp-content/uploads/2013/03/HealthVault-Windows-Store.jpg"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www.cnn.com/2010/HEALTH/04/16/social.network.cancer/index.html"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chart" Target="../charts/char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jpe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xkcd.com/1132/"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hyperlink" Target="mailto:nrobison@u.washington.edu" TargetMode="External"/><Relationship Id="rId4" Type="http://schemas.openxmlformats.org/officeDocument/2006/relationships/image" Target="../media/image2.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Data, Data, Everywhere</a:t>
            </a:r>
            <a:br>
              <a:rPr lang="en-US" dirty="0" smtClean="0"/>
            </a:br>
            <a:r>
              <a:rPr lang="en-US" dirty="0" smtClean="0"/>
              <a:t/>
            </a:r>
            <a:br>
              <a:rPr lang="en-US" dirty="0" smtClean="0"/>
            </a:br>
            <a:r>
              <a:rPr lang="en-US" sz="3200" dirty="0" smtClean="0"/>
              <a:t>An Introduction to Health and Information</a:t>
            </a:r>
            <a:endParaRPr lang="en-US" sz="3200" dirty="0"/>
          </a:p>
        </p:txBody>
      </p:sp>
      <p:sp>
        <p:nvSpPr>
          <p:cNvPr id="3" name="Subtitle 2"/>
          <p:cNvSpPr>
            <a:spLocks noGrp="1"/>
          </p:cNvSpPr>
          <p:nvPr>
            <p:ph type="subTitle" idx="1"/>
          </p:nvPr>
        </p:nvSpPr>
        <p:spPr/>
        <p:txBody>
          <a:bodyPr>
            <a:normAutofit/>
          </a:bodyPr>
          <a:lstStyle/>
          <a:p>
            <a:r>
              <a:rPr lang="en-US" dirty="0" smtClean="0"/>
              <a:t>Nick Robison</a:t>
            </a:r>
          </a:p>
          <a:p>
            <a:r>
              <a:rPr lang="en-US" dirty="0" smtClean="0"/>
              <a:t>NLM Pre-doctoral Fellow</a:t>
            </a:r>
          </a:p>
        </p:txBody>
      </p:sp>
      <p:pic>
        <p:nvPicPr>
          <p:cNvPr id="5" name="Picture 4" descr="UW Medicine BIM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8988" y="5350699"/>
            <a:ext cx="2392919" cy="1380882"/>
          </a:xfrm>
          <a:prstGeom prst="rect">
            <a:avLst/>
          </a:prstGeom>
        </p:spPr>
      </p:pic>
    </p:spTree>
    <p:extLst>
      <p:ext uri="{BB962C8B-B14F-4D97-AF65-F5344CB8AC3E}">
        <p14:creationId xmlns:p14="http://schemas.microsoft.com/office/powerpoint/2010/main" val="12252598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Core Areas of Biomedical and Health Informatics</a:t>
            </a:r>
            <a:endParaRPr lang="en-US" dirty="0"/>
          </a:p>
        </p:txBody>
      </p:sp>
      <p:sp>
        <p:nvSpPr>
          <p:cNvPr id="4" name="Content Placeholder 3"/>
          <p:cNvSpPr>
            <a:spLocks noGrp="1"/>
          </p:cNvSpPr>
          <p:nvPr>
            <p:ph idx="1"/>
          </p:nvPr>
        </p:nvSpPr>
        <p:spPr/>
        <p:txBody>
          <a:bodyPr/>
          <a:lstStyle/>
          <a:p>
            <a:r>
              <a:rPr lang="en-US" dirty="0" smtClean="0"/>
              <a:t>Biomedical</a:t>
            </a:r>
          </a:p>
          <a:p>
            <a:r>
              <a:rPr lang="en-US" dirty="0" smtClean="0"/>
              <a:t>Clinical</a:t>
            </a:r>
          </a:p>
          <a:p>
            <a:r>
              <a:rPr lang="en-US" dirty="0" smtClean="0"/>
              <a:t>Consumer</a:t>
            </a:r>
          </a:p>
          <a:p>
            <a:r>
              <a:rPr lang="en-US" dirty="0" smtClean="0"/>
              <a:t>Public Health</a:t>
            </a:r>
          </a:p>
        </p:txBody>
      </p:sp>
    </p:spTree>
    <p:extLst>
      <p:ext uri="{BB962C8B-B14F-4D97-AF65-F5344CB8AC3E}">
        <p14:creationId xmlns:p14="http://schemas.microsoft.com/office/powerpoint/2010/main" val="1066537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trips(down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strips(down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strips(down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strips(downLeft)">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Biomedical</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1521556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View of Biology</a:t>
            </a:r>
            <a:endParaRPr lang="en-US" dirty="0"/>
          </a:p>
        </p:txBody>
      </p:sp>
      <p:pic>
        <p:nvPicPr>
          <p:cNvPr id="5" name="Picture Placeholder 4" descr="4968163345_29043fe0a3_o.jpg"/>
          <p:cNvPicPr>
            <a:picLocks noGrp="1" noChangeAspect="1"/>
          </p:cNvPicPr>
          <p:nvPr>
            <p:ph type="pic" idx="1"/>
          </p:nvPr>
        </p:nvPicPr>
        <p:blipFill>
          <a:blip r:embed="rId3">
            <a:extLst>
              <a:ext uri="{28A0092B-C50C-407E-A947-70E740481C1C}">
                <a14:useLocalDpi xmlns:a14="http://schemas.microsoft.com/office/drawing/2010/main" val="0"/>
              </a:ext>
            </a:extLst>
          </a:blip>
          <a:srcRect l="1150" r="1150"/>
          <a:stretch>
            <a:fillRect/>
          </a:stretch>
        </p:blipFill>
        <p:spPr/>
      </p:pic>
      <p:sp>
        <p:nvSpPr>
          <p:cNvPr id="4" name="Text Placeholder 3"/>
          <p:cNvSpPr>
            <a:spLocks noGrp="1"/>
          </p:cNvSpPr>
          <p:nvPr>
            <p:ph type="body" sz="half" idx="2"/>
          </p:nvPr>
        </p:nvSpPr>
        <p:spPr>
          <a:xfrm>
            <a:off x="4380940" y="5733288"/>
            <a:ext cx="2953512" cy="399580"/>
          </a:xfrm>
        </p:spPr>
        <p:txBody>
          <a:bodyPr/>
          <a:lstStyle/>
          <a:p>
            <a:r>
              <a:rPr lang="en-US" dirty="0" smtClean="0"/>
              <a:t>Flickr: </a:t>
            </a:r>
            <a:r>
              <a:rPr lang="en-US" dirty="0" smtClean="0">
                <a:hlinkClick r:id="rId4"/>
              </a:rPr>
              <a:t>REDCOM</a:t>
            </a:r>
            <a:endParaRPr lang="en-US" dirty="0"/>
          </a:p>
        </p:txBody>
      </p:sp>
    </p:spTree>
    <p:extLst>
      <p:ext uri="{BB962C8B-B14F-4D97-AF65-F5344CB8AC3E}">
        <p14:creationId xmlns:p14="http://schemas.microsoft.com/office/powerpoint/2010/main" val="15472243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New View of </a:t>
            </a:r>
            <a:br>
              <a:rPr lang="en-US" dirty="0" smtClean="0"/>
            </a:br>
            <a:r>
              <a:rPr lang="en-US" dirty="0" smtClean="0"/>
              <a:t>Biology</a:t>
            </a:r>
            <a:endParaRPr lang="en-US" dirty="0"/>
          </a:p>
        </p:txBody>
      </p:sp>
      <p:pic>
        <p:nvPicPr>
          <p:cNvPr id="9" name="Picture Placeholder 8"/>
          <p:cNvPicPr>
            <a:picLocks noGrp="1" noChangeAspect="1"/>
          </p:cNvPicPr>
          <p:nvPr>
            <p:ph type="pic" idx="1"/>
          </p:nvPr>
        </p:nvPicPr>
        <p:blipFill>
          <a:blip r:embed="rId3"/>
          <a:srcRect l="6349" r="6349"/>
          <a:stretch>
            <a:fillRect/>
          </a:stretch>
        </p:blipFill>
        <p:spPr/>
      </p:pic>
      <p:sp>
        <p:nvSpPr>
          <p:cNvPr id="6" name="Text Placeholder 5"/>
          <p:cNvSpPr>
            <a:spLocks noGrp="1"/>
          </p:cNvSpPr>
          <p:nvPr>
            <p:ph type="body" sz="half" idx="2"/>
          </p:nvPr>
        </p:nvSpPr>
        <p:spPr>
          <a:xfrm>
            <a:off x="0" y="6222459"/>
            <a:ext cx="9144000" cy="635541"/>
          </a:xfrm>
        </p:spPr>
        <p:txBody>
          <a:bodyPr>
            <a:normAutofit/>
          </a:bodyPr>
          <a:lstStyle/>
          <a:p>
            <a:r>
              <a:rPr lang="en-US" sz="1200" dirty="0" err="1">
                <a:latin typeface="Lucida Grande"/>
                <a:ea typeface="Lucida Grande"/>
                <a:cs typeface="Lucida Grande"/>
              </a:rPr>
              <a:t>Yngve</a:t>
            </a:r>
            <a:r>
              <a:rPr lang="en-US" sz="1200" dirty="0">
                <a:latin typeface="Lucida Grande"/>
                <a:ea typeface="Lucida Grande"/>
                <a:cs typeface="Lucida Grande"/>
              </a:rPr>
              <a:t> G, Brinkley JF, Cook D, et al. A model browser for </a:t>
            </a:r>
            <a:r>
              <a:rPr lang="en-US" sz="1200" dirty="0" err="1">
                <a:latin typeface="Lucida Grande"/>
                <a:ea typeface="Lucida Grande"/>
                <a:cs typeface="Lucida Grande"/>
              </a:rPr>
              <a:t>biosimulation</a:t>
            </a:r>
            <a:r>
              <a:rPr lang="en-US" sz="1200" dirty="0">
                <a:latin typeface="Lucida Grande"/>
                <a:ea typeface="Lucida Grande"/>
                <a:cs typeface="Lucida Grande"/>
              </a:rPr>
              <a:t>. AMIA </a:t>
            </a:r>
            <a:r>
              <a:rPr lang="en-US" sz="1200" dirty="0" err="1">
                <a:latin typeface="Lucida Grande"/>
                <a:ea typeface="Lucida Grande"/>
                <a:cs typeface="Lucida Grande"/>
              </a:rPr>
              <a:t>Annu</a:t>
            </a:r>
            <a:r>
              <a:rPr lang="en-US" sz="1200" dirty="0">
                <a:latin typeface="Lucida Grande"/>
                <a:ea typeface="Lucida Grande"/>
                <a:cs typeface="Lucida Grande"/>
              </a:rPr>
              <a:t> </a:t>
            </a:r>
            <a:r>
              <a:rPr lang="en-US" sz="1200" dirty="0" err="1">
                <a:latin typeface="Lucida Grande"/>
                <a:ea typeface="Lucida Grande"/>
                <a:cs typeface="Lucida Grande"/>
              </a:rPr>
              <a:t>Symp</a:t>
            </a:r>
            <a:r>
              <a:rPr lang="en-US" sz="1200" dirty="0">
                <a:latin typeface="Lucida Grande"/>
                <a:ea typeface="Lucida Grande"/>
                <a:cs typeface="Lucida Grande"/>
              </a:rPr>
              <a:t> </a:t>
            </a:r>
            <a:r>
              <a:rPr lang="en-US" sz="1200" dirty="0" err="1">
                <a:latin typeface="Lucida Grande"/>
                <a:ea typeface="Lucida Grande"/>
                <a:cs typeface="Lucida Grande"/>
              </a:rPr>
              <a:t>Proc</a:t>
            </a:r>
            <a:r>
              <a:rPr lang="en-US" sz="1200" dirty="0">
                <a:latin typeface="Lucida Grande"/>
                <a:ea typeface="Lucida Grande"/>
                <a:cs typeface="Lucida Grande"/>
              </a:rPr>
              <a:t> 2007;:836–40</a:t>
            </a:r>
            <a:endParaRPr lang="en-US" sz="1200" dirty="0"/>
          </a:p>
        </p:txBody>
      </p:sp>
    </p:spTree>
    <p:extLst>
      <p:ext uri="{BB962C8B-B14F-4D97-AF65-F5344CB8AC3E}">
        <p14:creationId xmlns:p14="http://schemas.microsoft.com/office/powerpoint/2010/main" val="5169266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Brand new ways of doing science</a:t>
            </a:r>
            <a:endParaRPr lang="en-US" dirty="0"/>
          </a:p>
        </p:txBody>
      </p:sp>
      <p:pic>
        <p:nvPicPr>
          <p:cNvPr id="8" name="Picture Placeholder 7" descr="fpcover-full.jpg"/>
          <p:cNvPicPr>
            <a:picLocks noGrp="1" noChangeAspect="1"/>
          </p:cNvPicPr>
          <p:nvPr>
            <p:ph type="pic" idx="1"/>
          </p:nvPr>
        </p:nvPicPr>
        <p:blipFill>
          <a:blip r:embed="rId3">
            <a:extLst>
              <a:ext uri="{28A0092B-C50C-407E-A947-70E740481C1C}">
                <a14:useLocalDpi xmlns:a14="http://schemas.microsoft.com/office/drawing/2010/main" val="0"/>
              </a:ext>
            </a:extLst>
          </a:blip>
          <a:srcRect t="21257" b="21257"/>
          <a:stretch>
            <a:fillRect/>
          </a:stretch>
        </p:blipFill>
        <p:spPr/>
      </p:pic>
      <p:sp>
        <p:nvSpPr>
          <p:cNvPr id="7" name="Text Placeholder 6"/>
          <p:cNvSpPr>
            <a:spLocks noGrp="1"/>
          </p:cNvSpPr>
          <p:nvPr>
            <p:ph type="body" sz="half" idx="2"/>
          </p:nvPr>
        </p:nvSpPr>
        <p:spPr/>
        <p:txBody>
          <a:bodyPr/>
          <a:lstStyle/>
          <a:p>
            <a:r>
              <a:rPr lang="en-US" dirty="0" smtClean="0"/>
              <a:t>Empirical Science</a:t>
            </a:r>
          </a:p>
          <a:p>
            <a:r>
              <a:rPr lang="en-US" dirty="0" smtClean="0"/>
              <a:t>Theoretical Models</a:t>
            </a:r>
          </a:p>
          <a:p>
            <a:r>
              <a:rPr lang="en-US" dirty="0" smtClean="0"/>
              <a:t>Complex Simulations</a:t>
            </a:r>
          </a:p>
          <a:p>
            <a:r>
              <a:rPr lang="en-US" dirty="0" smtClean="0"/>
              <a:t>Data Driven Discovery</a:t>
            </a:r>
          </a:p>
          <a:p>
            <a:endParaRPr lang="en-US" dirty="0"/>
          </a:p>
        </p:txBody>
      </p:sp>
      <p:sp>
        <p:nvSpPr>
          <p:cNvPr id="9" name="TextBox 8"/>
          <p:cNvSpPr txBox="1"/>
          <p:nvPr/>
        </p:nvSpPr>
        <p:spPr>
          <a:xfrm>
            <a:off x="4324593" y="5765132"/>
            <a:ext cx="2583384" cy="369332"/>
          </a:xfrm>
          <a:prstGeom prst="rect">
            <a:avLst/>
          </a:prstGeom>
          <a:noFill/>
        </p:spPr>
        <p:txBody>
          <a:bodyPr wrap="none" rtlCol="0">
            <a:spAutoFit/>
          </a:bodyPr>
          <a:lstStyle/>
          <a:p>
            <a:r>
              <a:rPr lang="en-US" dirty="0" smtClean="0">
                <a:hlinkClick r:id="rId4"/>
              </a:rPr>
              <a:t>research.microsoft.com</a:t>
            </a:r>
            <a:endParaRPr lang="en-US" dirty="0"/>
          </a:p>
        </p:txBody>
      </p:sp>
      <p:sp>
        <p:nvSpPr>
          <p:cNvPr id="10" name="TextBox 9"/>
          <p:cNvSpPr txBox="1"/>
          <p:nvPr/>
        </p:nvSpPr>
        <p:spPr>
          <a:xfrm>
            <a:off x="170753" y="6463487"/>
            <a:ext cx="6183379" cy="276999"/>
          </a:xfrm>
          <a:prstGeom prst="rect">
            <a:avLst/>
          </a:prstGeom>
          <a:noFill/>
        </p:spPr>
        <p:txBody>
          <a:bodyPr wrap="none" rtlCol="0">
            <a:spAutoFit/>
          </a:bodyPr>
          <a:lstStyle/>
          <a:p>
            <a:r>
              <a:rPr lang="en-US" sz="1200" dirty="0"/>
              <a:t>Hey T, </a:t>
            </a:r>
            <a:r>
              <a:rPr lang="en-US" sz="1200" dirty="0" err="1"/>
              <a:t>Tansley</a:t>
            </a:r>
            <a:r>
              <a:rPr lang="en-US" sz="1200" dirty="0"/>
              <a:t> S. The Fourth Paradigm. 1st ed. Seattle, WA: : Microsoft Research 2009. </a:t>
            </a:r>
          </a:p>
        </p:txBody>
      </p:sp>
    </p:spTree>
    <p:extLst>
      <p:ext uri="{BB962C8B-B14F-4D97-AF65-F5344CB8AC3E}">
        <p14:creationId xmlns:p14="http://schemas.microsoft.com/office/powerpoint/2010/main" val="1785630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randombar(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randombar(horizontal)">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Michael Levitt, PhD</a:t>
            </a:r>
            <a:endParaRPr lang="en-US" dirty="0"/>
          </a:p>
        </p:txBody>
      </p:sp>
      <p:pic>
        <p:nvPicPr>
          <p:cNvPr id="5" name="Picture Placeholder 4" descr="131009-5751.jpg"/>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9929" r="9929"/>
          <a:stretch>
            <a:fillRect/>
          </a:stretch>
        </p:blipFill>
        <p:spPr/>
      </p:pic>
      <p:sp>
        <p:nvSpPr>
          <p:cNvPr id="4" name="Text Placeholder 3"/>
          <p:cNvSpPr>
            <a:spLocks noGrp="1"/>
          </p:cNvSpPr>
          <p:nvPr>
            <p:ph type="body" sz="half" idx="2"/>
          </p:nvPr>
        </p:nvSpPr>
        <p:spPr/>
        <p:txBody>
          <a:bodyPr/>
          <a:lstStyle/>
          <a:p>
            <a:r>
              <a:rPr lang="en-US" dirty="0"/>
              <a:t>2013 Noble </a:t>
            </a:r>
            <a:r>
              <a:rPr lang="en-US" dirty="0" smtClean="0"/>
              <a:t>Laureate in Chemistry</a:t>
            </a:r>
            <a:endParaRPr lang="en-US" dirty="0"/>
          </a:p>
        </p:txBody>
      </p:sp>
      <p:sp>
        <p:nvSpPr>
          <p:cNvPr id="6" name="TextBox 5"/>
          <p:cNvSpPr txBox="1"/>
          <p:nvPr/>
        </p:nvSpPr>
        <p:spPr>
          <a:xfrm>
            <a:off x="194492" y="6320802"/>
            <a:ext cx="1981169" cy="369332"/>
          </a:xfrm>
          <a:prstGeom prst="rect">
            <a:avLst/>
          </a:prstGeom>
          <a:noFill/>
        </p:spPr>
        <p:txBody>
          <a:bodyPr wrap="none" rtlCol="0">
            <a:spAutoFit/>
          </a:bodyPr>
          <a:lstStyle/>
          <a:p>
            <a:r>
              <a:rPr lang="en-US" dirty="0" smtClean="0">
                <a:hlinkClick r:id="rId4"/>
              </a:rPr>
              <a:t>med.stanford.edu</a:t>
            </a:r>
            <a:endParaRPr lang="en-US" dirty="0"/>
          </a:p>
        </p:txBody>
      </p:sp>
    </p:spTree>
    <p:extLst>
      <p:ext uri="{BB962C8B-B14F-4D97-AF65-F5344CB8AC3E}">
        <p14:creationId xmlns:p14="http://schemas.microsoft.com/office/powerpoint/2010/main" val="39813030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549" y="194569"/>
            <a:ext cx="7315200" cy="1154097"/>
          </a:xfrm>
        </p:spPr>
        <p:txBody>
          <a:bodyPr/>
          <a:lstStyle/>
          <a:p>
            <a:r>
              <a:rPr lang="en-US" dirty="0" err="1" smtClean="0"/>
              <a:t>Fold.it</a:t>
            </a:r>
            <a:endParaRPr lang="en-US" dirty="0"/>
          </a:p>
        </p:txBody>
      </p:sp>
      <p:pic>
        <p:nvPicPr>
          <p:cNvPr id="5" name="Picture Placeholder 4" descr="newcompetition.png"/>
          <p:cNvPicPr>
            <a:picLocks noGrp="1" noChangeAspect="1"/>
          </p:cNvPicPr>
          <p:nvPr>
            <p:ph idx="1"/>
          </p:nvPr>
        </p:nvPicPr>
        <p:blipFill>
          <a:blip r:embed="rId3" cstate="print">
            <a:extLst>
              <a:ext uri="{28A0092B-C50C-407E-A947-70E740481C1C}">
                <a14:useLocalDpi xmlns:a14="http://schemas.microsoft.com/office/drawing/2010/main" val="0"/>
              </a:ext>
            </a:extLst>
          </a:blip>
          <a:srcRect t="10397" b="10397"/>
          <a:stretch>
            <a:fillRect/>
          </a:stretch>
        </p:blipFill>
        <p:spPr>
          <a:xfrm>
            <a:off x="366104" y="1739172"/>
            <a:ext cx="8328848" cy="4029990"/>
          </a:xfrm>
        </p:spPr>
      </p:pic>
      <p:sp>
        <p:nvSpPr>
          <p:cNvPr id="6" name="TextBox 5"/>
          <p:cNvSpPr txBox="1"/>
          <p:nvPr/>
        </p:nvSpPr>
        <p:spPr>
          <a:xfrm>
            <a:off x="366104" y="6408575"/>
            <a:ext cx="736387" cy="369332"/>
          </a:xfrm>
          <a:prstGeom prst="rect">
            <a:avLst/>
          </a:prstGeom>
          <a:noFill/>
        </p:spPr>
        <p:txBody>
          <a:bodyPr wrap="none" rtlCol="0">
            <a:spAutoFit/>
          </a:bodyPr>
          <a:lstStyle/>
          <a:p>
            <a:r>
              <a:rPr lang="en-US" dirty="0" smtClean="0">
                <a:hlinkClick r:id="rId4"/>
              </a:rPr>
              <a:t>fold.it</a:t>
            </a:r>
            <a:endParaRPr lang="en-US" dirty="0"/>
          </a:p>
        </p:txBody>
      </p:sp>
    </p:spTree>
    <p:extLst>
      <p:ext uri="{BB962C8B-B14F-4D97-AF65-F5344CB8AC3E}">
        <p14:creationId xmlns:p14="http://schemas.microsoft.com/office/powerpoint/2010/main" val="21264176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Clinical</a:t>
            </a:r>
            <a:endParaRPr lang="en-US" dirty="0"/>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2597840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6431" y="114475"/>
            <a:ext cx="7315200" cy="1154097"/>
          </a:xfrm>
        </p:spPr>
        <p:txBody>
          <a:bodyPr/>
          <a:lstStyle/>
          <a:p>
            <a:r>
              <a:rPr lang="en-US" dirty="0" smtClean="0"/>
              <a:t>EHRs</a:t>
            </a:r>
            <a:endParaRPr lang="en-US" dirty="0"/>
          </a:p>
        </p:txBody>
      </p:sp>
      <p:pic>
        <p:nvPicPr>
          <p:cNvPr id="6" name="Content Placeholder 5" descr="021_Pastmedicalhistory.jpg"/>
          <p:cNvPicPr>
            <a:picLocks noGrp="1" noChangeAspect="1"/>
          </p:cNvPicPr>
          <p:nvPr>
            <p:ph idx="1"/>
          </p:nvPr>
        </p:nvPicPr>
        <p:blipFill>
          <a:blip r:embed="rId3">
            <a:extLst>
              <a:ext uri="{28A0092B-C50C-407E-A947-70E740481C1C}">
                <a14:useLocalDpi xmlns:a14="http://schemas.microsoft.com/office/drawing/2010/main" val="0"/>
              </a:ext>
            </a:extLst>
          </a:blip>
          <a:srcRect t="11098" b="11098"/>
          <a:stretch>
            <a:fillRect/>
          </a:stretch>
        </p:blipFill>
        <p:spPr>
          <a:xfrm>
            <a:off x="136525" y="1268413"/>
            <a:ext cx="8870950" cy="5138737"/>
          </a:xfrm>
        </p:spPr>
      </p:pic>
      <p:sp>
        <p:nvSpPr>
          <p:cNvPr id="7" name="TextBox 6"/>
          <p:cNvSpPr txBox="1"/>
          <p:nvPr/>
        </p:nvSpPr>
        <p:spPr>
          <a:xfrm>
            <a:off x="411866" y="6407474"/>
            <a:ext cx="2263059" cy="369332"/>
          </a:xfrm>
          <a:prstGeom prst="rect">
            <a:avLst/>
          </a:prstGeom>
          <a:noFill/>
        </p:spPr>
        <p:txBody>
          <a:bodyPr wrap="none" rtlCol="0">
            <a:spAutoFit/>
          </a:bodyPr>
          <a:lstStyle/>
          <a:p>
            <a:r>
              <a:rPr lang="en-US" dirty="0" smtClean="0">
                <a:hlinkClick r:id="rId4"/>
              </a:rPr>
              <a:t>ehrscreenshots.com</a:t>
            </a:r>
            <a:endParaRPr lang="en-US" dirty="0"/>
          </a:p>
        </p:txBody>
      </p:sp>
    </p:spTree>
    <p:extLst>
      <p:ext uri="{BB962C8B-B14F-4D97-AF65-F5344CB8AC3E}">
        <p14:creationId xmlns:p14="http://schemas.microsoft.com/office/powerpoint/2010/main" val="23759701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09" y="183127"/>
            <a:ext cx="7315200" cy="1154097"/>
          </a:xfrm>
        </p:spPr>
        <p:txBody>
          <a:bodyPr/>
          <a:lstStyle/>
          <a:p>
            <a:r>
              <a:rPr lang="en-US" dirty="0" smtClean="0"/>
              <a:t>Technology + Policy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529" y="1337224"/>
            <a:ext cx="7661092" cy="5070250"/>
          </a:xfrm>
        </p:spPr>
      </p:pic>
      <p:sp>
        <p:nvSpPr>
          <p:cNvPr id="5" name="TextBox 4"/>
          <p:cNvSpPr txBox="1"/>
          <p:nvPr/>
        </p:nvSpPr>
        <p:spPr>
          <a:xfrm>
            <a:off x="102109" y="6396032"/>
            <a:ext cx="1864613" cy="369332"/>
          </a:xfrm>
          <a:prstGeom prst="rect">
            <a:avLst/>
          </a:prstGeom>
          <a:noFill/>
        </p:spPr>
        <p:txBody>
          <a:bodyPr wrap="none" rtlCol="0">
            <a:spAutoFit/>
          </a:bodyPr>
          <a:lstStyle/>
          <a:p>
            <a:r>
              <a:rPr lang="en-US" dirty="0" smtClean="0">
                <a:hlinkClick r:id="rId4"/>
              </a:rPr>
              <a:t>dhhs.alaska.gov</a:t>
            </a:r>
            <a:endParaRPr lang="en-US" dirty="0"/>
          </a:p>
        </p:txBody>
      </p:sp>
    </p:spTree>
    <p:extLst>
      <p:ext uri="{BB962C8B-B14F-4D97-AF65-F5344CB8AC3E}">
        <p14:creationId xmlns:p14="http://schemas.microsoft.com/office/powerpoint/2010/main" val="97059117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Who’s this guy?</a:t>
            </a:r>
            <a:endParaRPr lang="en-US" dirty="0"/>
          </a:p>
        </p:txBody>
      </p:sp>
      <p:sp>
        <p:nvSpPr>
          <p:cNvPr id="3" name="Content Placeholder 2"/>
          <p:cNvSpPr>
            <a:spLocks noGrp="1"/>
          </p:cNvSpPr>
          <p:nvPr>
            <p:ph idx="1"/>
          </p:nvPr>
        </p:nvSpPr>
        <p:spPr/>
        <p:txBody>
          <a:bodyPr/>
          <a:lstStyle/>
          <a:p>
            <a:r>
              <a:rPr lang="en-US" dirty="0" smtClean="0"/>
              <a:t> My name is Nick, I’m a fairly </a:t>
            </a:r>
            <a:r>
              <a:rPr lang="en-US" dirty="0" smtClean="0"/>
              <a:t>pleasant guy</a:t>
            </a:r>
            <a:endParaRPr lang="en-US" dirty="0" smtClean="0"/>
          </a:p>
          <a:p>
            <a:r>
              <a:rPr lang="en-US" dirty="0" smtClean="0"/>
              <a:t>Indiana born, bred, corn fed</a:t>
            </a:r>
          </a:p>
          <a:p>
            <a:r>
              <a:rPr lang="en-US" dirty="0" smtClean="0"/>
              <a:t>I wanted to be an Astronaut</a:t>
            </a:r>
          </a:p>
          <a:p>
            <a:r>
              <a:rPr lang="en-US" dirty="0" smtClean="0"/>
              <a:t>I’m not an Astronaut</a:t>
            </a:r>
          </a:p>
          <a:p>
            <a:r>
              <a:rPr lang="en-US" dirty="0" smtClean="0"/>
              <a:t>Electrical Engineering -&gt; Medical Science -&gt; Public Health</a:t>
            </a:r>
          </a:p>
          <a:p>
            <a:r>
              <a:rPr lang="en-US" dirty="0" smtClean="0"/>
              <a:t>Now I live in Seattle, I work at UW, and I drink lots of coffee</a:t>
            </a:r>
          </a:p>
          <a:p>
            <a:r>
              <a:rPr lang="en-US" dirty="0" smtClean="0"/>
              <a:t>We’ll </a:t>
            </a:r>
            <a:r>
              <a:rPr lang="en-US" dirty="0" smtClean="0"/>
              <a:t>talk </a:t>
            </a:r>
            <a:r>
              <a:rPr lang="en-US" dirty="0" smtClean="0"/>
              <a:t>about what I do later, so get excited for that.</a:t>
            </a:r>
          </a:p>
          <a:p>
            <a:endParaRPr lang="en-US" dirty="0"/>
          </a:p>
        </p:txBody>
      </p:sp>
    </p:spTree>
    <p:extLst>
      <p:ext uri="{BB962C8B-B14F-4D97-AF65-F5344CB8AC3E}">
        <p14:creationId xmlns:p14="http://schemas.microsoft.com/office/powerpoint/2010/main" val="1449065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232297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Consumer</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67176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Quantified Self is a Big Deal</a:t>
            </a:r>
            <a:endParaRPr lang="en-US" dirty="0"/>
          </a:p>
        </p:txBody>
      </p:sp>
      <p:pic>
        <p:nvPicPr>
          <p:cNvPr id="7" name="Picture Placeholder 6" descr="FitBit_Flex_35566773_01_620x433.jp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15876"/>
          <a:stretch/>
        </p:blipFill>
        <p:spPr/>
      </p:pic>
      <p:sp>
        <p:nvSpPr>
          <p:cNvPr id="6" name="Text Placeholder 5"/>
          <p:cNvSpPr>
            <a:spLocks noGrp="1"/>
          </p:cNvSpPr>
          <p:nvPr>
            <p:ph type="body" sz="half" idx="2"/>
          </p:nvPr>
        </p:nvSpPr>
        <p:spPr/>
        <p:txBody>
          <a:bodyPr/>
          <a:lstStyle/>
          <a:p>
            <a:endParaRPr lang="en-US"/>
          </a:p>
        </p:txBody>
      </p:sp>
      <p:sp>
        <p:nvSpPr>
          <p:cNvPr id="8" name="TextBox 7"/>
          <p:cNvSpPr txBox="1"/>
          <p:nvPr/>
        </p:nvSpPr>
        <p:spPr>
          <a:xfrm>
            <a:off x="4393239" y="5801053"/>
            <a:ext cx="1967756" cy="369332"/>
          </a:xfrm>
          <a:prstGeom prst="rect">
            <a:avLst/>
          </a:prstGeom>
          <a:noFill/>
        </p:spPr>
        <p:txBody>
          <a:bodyPr wrap="none" rtlCol="0">
            <a:spAutoFit/>
          </a:bodyPr>
          <a:lstStyle/>
          <a:p>
            <a:r>
              <a:rPr lang="en-US" dirty="0" smtClean="0">
                <a:hlinkClick r:id="rId4"/>
              </a:rPr>
              <a:t>reviews.cnet.com</a:t>
            </a:r>
            <a:endParaRPr lang="en-US" dirty="0"/>
          </a:p>
        </p:txBody>
      </p:sp>
    </p:spTree>
    <p:extLst>
      <p:ext uri="{BB962C8B-B14F-4D97-AF65-F5344CB8AC3E}">
        <p14:creationId xmlns:p14="http://schemas.microsoft.com/office/powerpoint/2010/main" val="118821352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4990" y="148801"/>
            <a:ext cx="7315200" cy="1154097"/>
          </a:xfrm>
        </p:spPr>
        <p:txBody>
          <a:bodyPr/>
          <a:lstStyle/>
          <a:p>
            <a:r>
              <a:rPr lang="en-US" dirty="0" err="1" smtClean="0"/>
              <a:t>HealthVault</a:t>
            </a:r>
            <a:endParaRPr lang="en-US" dirty="0"/>
          </a:p>
        </p:txBody>
      </p:sp>
      <p:pic>
        <p:nvPicPr>
          <p:cNvPr id="7" name="Content Placeholder 6" descr="HealthVault-Windows-Store.jpg"/>
          <p:cNvPicPr>
            <a:picLocks noGrp="1" noChangeAspect="1"/>
          </p:cNvPicPr>
          <p:nvPr>
            <p:ph idx="1"/>
          </p:nvPr>
        </p:nvPicPr>
        <p:blipFill rotWithShape="1">
          <a:blip r:embed="rId3">
            <a:extLst>
              <a:ext uri="{28A0092B-C50C-407E-A947-70E740481C1C}">
                <a14:useLocalDpi xmlns:a14="http://schemas.microsoft.com/office/drawing/2010/main" val="0"/>
              </a:ext>
            </a:extLst>
          </a:blip>
          <a:srcRect t="4006" b="9420"/>
          <a:stretch/>
        </p:blipFill>
        <p:spPr>
          <a:xfrm>
            <a:off x="227956" y="1499780"/>
            <a:ext cx="8794924" cy="4255505"/>
          </a:xfrm>
        </p:spPr>
      </p:pic>
      <p:sp>
        <p:nvSpPr>
          <p:cNvPr id="8" name="TextBox 7"/>
          <p:cNvSpPr txBox="1"/>
          <p:nvPr/>
        </p:nvSpPr>
        <p:spPr>
          <a:xfrm>
            <a:off x="227956" y="6440205"/>
            <a:ext cx="2236910" cy="369332"/>
          </a:xfrm>
          <a:prstGeom prst="rect">
            <a:avLst/>
          </a:prstGeom>
          <a:noFill/>
        </p:spPr>
        <p:txBody>
          <a:bodyPr wrap="none" rtlCol="0">
            <a:spAutoFit/>
          </a:bodyPr>
          <a:lstStyle/>
          <a:p>
            <a:r>
              <a:rPr lang="en-US" dirty="0" smtClean="0">
                <a:hlinkClick r:id="rId4"/>
              </a:rPr>
              <a:t>microsoft-news.com</a:t>
            </a:r>
            <a:endParaRPr lang="en-US" dirty="0"/>
          </a:p>
        </p:txBody>
      </p:sp>
    </p:spTree>
    <p:extLst>
      <p:ext uri="{BB962C8B-B14F-4D97-AF65-F5344CB8AC3E}">
        <p14:creationId xmlns:p14="http://schemas.microsoft.com/office/powerpoint/2010/main" val="28676197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549" y="160243"/>
            <a:ext cx="7315200" cy="1154097"/>
          </a:xfrm>
        </p:spPr>
        <p:txBody>
          <a:bodyPr/>
          <a:lstStyle/>
          <a:p>
            <a:r>
              <a:rPr lang="en-US" dirty="0" smtClean="0"/>
              <a:t>Online Communities</a:t>
            </a:r>
            <a:endParaRPr lang="en-US" dirty="0"/>
          </a:p>
        </p:txBody>
      </p:sp>
      <p:pic>
        <p:nvPicPr>
          <p:cNvPr id="4" name="Content Placeholder 3" descr="Screen Shot 2013-10-15 at 4.54.4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22486" b="9247"/>
          <a:stretch/>
        </p:blipFill>
        <p:spPr>
          <a:xfrm>
            <a:off x="914400" y="1453125"/>
            <a:ext cx="7315200" cy="5103094"/>
          </a:xfrm>
        </p:spPr>
      </p:pic>
      <p:sp>
        <p:nvSpPr>
          <p:cNvPr id="5" name="TextBox 4"/>
          <p:cNvSpPr txBox="1"/>
          <p:nvPr/>
        </p:nvSpPr>
        <p:spPr>
          <a:xfrm>
            <a:off x="113549" y="6488668"/>
            <a:ext cx="1057050" cy="369332"/>
          </a:xfrm>
          <a:prstGeom prst="rect">
            <a:avLst/>
          </a:prstGeom>
          <a:noFill/>
        </p:spPr>
        <p:txBody>
          <a:bodyPr wrap="none" rtlCol="0">
            <a:spAutoFit/>
          </a:bodyPr>
          <a:lstStyle/>
          <a:p>
            <a:r>
              <a:rPr lang="en-US" dirty="0" smtClean="0">
                <a:hlinkClick r:id="rId4"/>
              </a:rPr>
              <a:t>cnn.com</a:t>
            </a:r>
            <a:endParaRPr lang="en-US" dirty="0"/>
          </a:p>
        </p:txBody>
      </p:sp>
    </p:spTree>
    <p:extLst>
      <p:ext uri="{BB962C8B-B14F-4D97-AF65-F5344CB8AC3E}">
        <p14:creationId xmlns:p14="http://schemas.microsoft.com/office/powerpoint/2010/main" val="99467817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Health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692568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Characteristics of Public Health</a:t>
            </a:r>
            <a:endParaRPr lang="en-US" dirty="0"/>
          </a:p>
        </p:txBody>
      </p:sp>
      <p:sp>
        <p:nvSpPr>
          <p:cNvPr id="5" name="Content Placeholder 4"/>
          <p:cNvSpPr>
            <a:spLocks noGrp="1"/>
          </p:cNvSpPr>
          <p:nvPr>
            <p:ph idx="1"/>
          </p:nvPr>
        </p:nvSpPr>
        <p:spPr/>
        <p:txBody>
          <a:bodyPr/>
          <a:lstStyle/>
          <a:p>
            <a:r>
              <a:rPr lang="en-US" dirty="0" smtClean="0"/>
              <a:t>Population focused</a:t>
            </a:r>
          </a:p>
          <a:p>
            <a:r>
              <a:rPr lang="en-US" dirty="0" smtClean="0"/>
              <a:t>Revolves around prevention</a:t>
            </a:r>
          </a:p>
          <a:p>
            <a:r>
              <a:rPr lang="en-US" dirty="0" smtClean="0"/>
              <a:t>Primarily government driven</a:t>
            </a:r>
          </a:p>
          <a:p>
            <a:endParaRPr lang="en-US" dirty="0"/>
          </a:p>
        </p:txBody>
      </p:sp>
      <p:sp>
        <p:nvSpPr>
          <p:cNvPr id="6" name="TextBox 5"/>
          <p:cNvSpPr txBox="1"/>
          <p:nvPr/>
        </p:nvSpPr>
        <p:spPr>
          <a:xfrm>
            <a:off x="119484" y="6406277"/>
            <a:ext cx="8425579" cy="276999"/>
          </a:xfrm>
          <a:prstGeom prst="rect">
            <a:avLst/>
          </a:prstGeom>
          <a:noFill/>
        </p:spPr>
        <p:txBody>
          <a:bodyPr wrap="none" rtlCol="0">
            <a:spAutoFit/>
          </a:bodyPr>
          <a:lstStyle/>
          <a:p>
            <a:r>
              <a:rPr lang="en-US" sz="1200" dirty="0">
                <a:solidFill>
                  <a:srgbClr val="FFFFFF"/>
                </a:solidFill>
                <a:latin typeface="Lucida Grande"/>
                <a:ea typeface="Lucida Grande"/>
                <a:cs typeface="Lucida Grande"/>
              </a:rPr>
              <a:t>Koo D, O’Carroll P, </a:t>
            </a:r>
            <a:r>
              <a:rPr lang="en-US" sz="1200" dirty="0" err="1">
                <a:solidFill>
                  <a:srgbClr val="FFFFFF"/>
                </a:solidFill>
                <a:latin typeface="Lucida Grande"/>
                <a:ea typeface="Lucida Grande"/>
                <a:cs typeface="Lucida Grande"/>
              </a:rPr>
              <a:t>LaVenture</a:t>
            </a:r>
            <a:r>
              <a:rPr lang="en-US" sz="1200" dirty="0">
                <a:solidFill>
                  <a:srgbClr val="FFFFFF"/>
                </a:solidFill>
                <a:latin typeface="Lucida Grande"/>
                <a:ea typeface="Lucida Grande"/>
                <a:cs typeface="Lucida Grande"/>
              </a:rPr>
              <a:t> M. Public health 101 for </a:t>
            </a:r>
            <a:r>
              <a:rPr lang="en-US" sz="1200" dirty="0" err="1">
                <a:solidFill>
                  <a:srgbClr val="FFFFFF"/>
                </a:solidFill>
                <a:latin typeface="Lucida Grande"/>
                <a:ea typeface="Lucida Grande"/>
                <a:cs typeface="Lucida Grande"/>
              </a:rPr>
              <a:t>informaticians</a:t>
            </a:r>
            <a:r>
              <a:rPr lang="en-US" sz="1200" dirty="0">
                <a:solidFill>
                  <a:srgbClr val="FFFFFF"/>
                </a:solidFill>
                <a:latin typeface="Lucida Grande"/>
                <a:ea typeface="Lucida Grande"/>
                <a:cs typeface="Lucida Grande"/>
              </a:rPr>
              <a:t>. J Am Med Inform </a:t>
            </a:r>
            <a:r>
              <a:rPr lang="en-US" sz="1200" dirty="0" err="1">
                <a:solidFill>
                  <a:srgbClr val="FFFFFF"/>
                </a:solidFill>
                <a:latin typeface="Lucida Grande"/>
                <a:ea typeface="Lucida Grande"/>
                <a:cs typeface="Lucida Grande"/>
              </a:rPr>
              <a:t>Assoc</a:t>
            </a:r>
            <a:r>
              <a:rPr lang="en-US" sz="1200" dirty="0">
                <a:solidFill>
                  <a:srgbClr val="FFFFFF"/>
                </a:solidFill>
                <a:latin typeface="Lucida Grande"/>
                <a:ea typeface="Lucida Grande"/>
                <a:cs typeface="Lucida Grande"/>
              </a:rPr>
              <a:t> 2001;8:585–97.</a:t>
            </a:r>
            <a:endParaRPr lang="en-US" sz="1200" dirty="0">
              <a:solidFill>
                <a:srgbClr val="FFFFFF"/>
              </a:solidFill>
            </a:endParaRPr>
          </a:p>
        </p:txBody>
      </p:sp>
    </p:spTree>
    <p:extLst>
      <p:ext uri="{BB962C8B-B14F-4D97-AF65-F5344CB8AC3E}">
        <p14:creationId xmlns:p14="http://schemas.microsoft.com/office/powerpoint/2010/main" val="1115173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109" y="103033"/>
            <a:ext cx="7315200" cy="1154097"/>
          </a:xfrm>
        </p:spPr>
        <p:txBody>
          <a:bodyPr/>
          <a:lstStyle/>
          <a:p>
            <a:r>
              <a:rPr lang="en-US" dirty="0" smtClean="0"/>
              <a:t>Google Flu Trends</a:t>
            </a:r>
            <a:endParaRPr lang="en-US" dirty="0"/>
          </a:p>
        </p:txBody>
      </p:sp>
      <p:pic>
        <p:nvPicPr>
          <p:cNvPr id="4" name="Content Placeholder 3" descr="Screen Shot 2013-10-14 at 9.56.46 PM.png"/>
          <p:cNvPicPr>
            <a:picLocks noGrp="1" noChangeAspect="1"/>
          </p:cNvPicPr>
          <p:nvPr>
            <p:ph idx="1"/>
          </p:nvPr>
        </p:nvPicPr>
        <p:blipFill>
          <a:blip r:embed="rId3">
            <a:extLst>
              <a:ext uri="{28A0092B-C50C-407E-A947-70E740481C1C}">
                <a14:useLocalDpi xmlns:a14="http://schemas.microsoft.com/office/drawing/2010/main" val="0"/>
              </a:ext>
            </a:extLst>
          </a:blip>
          <a:srcRect t="5450" b="5450"/>
          <a:stretch>
            <a:fillRect/>
          </a:stretch>
        </p:blipFill>
        <p:spPr>
          <a:xfrm>
            <a:off x="285159" y="1373919"/>
            <a:ext cx="8627165" cy="4174333"/>
          </a:xfrm>
        </p:spPr>
      </p:pic>
      <p:sp>
        <p:nvSpPr>
          <p:cNvPr id="5" name="TextBox 4"/>
          <p:cNvSpPr txBox="1"/>
          <p:nvPr/>
        </p:nvSpPr>
        <p:spPr>
          <a:xfrm>
            <a:off x="285159" y="6384591"/>
            <a:ext cx="4753074" cy="369332"/>
          </a:xfrm>
          <a:prstGeom prst="rect">
            <a:avLst/>
          </a:prstGeom>
          <a:noFill/>
        </p:spPr>
        <p:txBody>
          <a:bodyPr wrap="none" rtlCol="0">
            <a:spAutoFit/>
          </a:bodyPr>
          <a:lstStyle/>
          <a:p>
            <a:r>
              <a:rPr lang="en-US" dirty="0"/>
              <a:t>http://</a:t>
            </a:r>
            <a:r>
              <a:rPr lang="en-US" dirty="0" err="1"/>
              <a:t>www.google.org</a:t>
            </a:r>
            <a:r>
              <a:rPr lang="en-US" dirty="0"/>
              <a:t>/</a:t>
            </a:r>
            <a:r>
              <a:rPr lang="en-US" dirty="0" err="1"/>
              <a:t>flutrends</a:t>
            </a:r>
            <a:r>
              <a:rPr lang="en-US" dirty="0"/>
              <a:t>/us/#1017146</a:t>
            </a:r>
          </a:p>
        </p:txBody>
      </p:sp>
    </p:spTree>
    <p:extLst>
      <p:ext uri="{BB962C8B-B14F-4D97-AF65-F5344CB8AC3E}">
        <p14:creationId xmlns:p14="http://schemas.microsoft.com/office/powerpoint/2010/main" val="26089074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DEMO </a:t>
            </a:r>
            <a:endParaRPr lang="en-US" dirty="0"/>
          </a:p>
        </p:txBody>
      </p:sp>
      <p:sp>
        <p:nvSpPr>
          <p:cNvPr id="7" name="Text Placeholder 6"/>
          <p:cNvSpPr>
            <a:spLocks noGrp="1"/>
          </p:cNvSpPr>
          <p:nvPr>
            <p:ph type="body" idx="1"/>
          </p:nvPr>
        </p:nvSpPr>
        <p:spPr/>
        <p:txBody>
          <a:bodyPr/>
          <a:lstStyle/>
          <a:p>
            <a:r>
              <a:rPr lang="en-US" dirty="0" smtClean="0"/>
              <a:t>King County Public Health Outbreak</a:t>
            </a:r>
            <a:endParaRPr lang="en-US" dirty="0"/>
          </a:p>
        </p:txBody>
      </p:sp>
    </p:spTree>
    <p:extLst>
      <p:ext uri="{BB962C8B-B14F-4D97-AF65-F5344CB8AC3E}">
        <p14:creationId xmlns:p14="http://schemas.microsoft.com/office/powerpoint/2010/main" val="27550554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63" y="182352"/>
            <a:ext cx="7315200" cy="1154097"/>
          </a:xfrm>
        </p:spPr>
        <p:txBody>
          <a:bodyPr/>
          <a:lstStyle/>
          <a:p>
            <a:r>
              <a:rPr lang="en-US" dirty="0" smtClean="0"/>
              <a:t>Demo: Public Health Data</a:t>
            </a:r>
            <a:endParaRPr lang="en-US" dirty="0"/>
          </a:p>
        </p:txBody>
      </p:sp>
      <p:graphicFrame>
        <p:nvGraphicFramePr>
          <p:cNvPr id="4" name="Chart 3"/>
          <p:cNvGraphicFramePr/>
          <p:nvPr>
            <p:extLst>
              <p:ext uri="{D42A27DB-BD31-4B8C-83A1-F6EECF244321}">
                <p14:modId xmlns:p14="http://schemas.microsoft.com/office/powerpoint/2010/main" val="3740123355"/>
              </p:ext>
            </p:extLst>
          </p:nvPr>
        </p:nvGraphicFramePr>
        <p:xfrm>
          <a:off x="152400" y="1676400"/>
          <a:ext cx="8839200" cy="5029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16069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Informatics?</a:t>
            </a:r>
            <a:endParaRPr lang="en-US" dirty="0"/>
          </a:p>
        </p:txBody>
      </p:sp>
    </p:spTree>
    <p:extLst>
      <p:ext uri="{BB962C8B-B14F-4D97-AF65-F5344CB8AC3E}">
        <p14:creationId xmlns:p14="http://schemas.microsoft.com/office/powerpoint/2010/main" val="37739035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63" y="182352"/>
            <a:ext cx="7315200" cy="1154097"/>
          </a:xfrm>
        </p:spPr>
        <p:txBody>
          <a:bodyPr/>
          <a:lstStyle/>
          <a:p>
            <a:r>
              <a:rPr lang="en-US" dirty="0" smtClean="0"/>
              <a:t>Demo: Public Health Data</a:t>
            </a:r>
            <a:endParaRPr lang="en-US" dirty="0"/>
          </a:p>
        </p:txBody>
      </p:sp>
      <p:graphicFrame>
        <p:nvGraphicFramePr>
          <p:cNvPr id="5" name="Chart 4"/>
          <p:cNvGraphicFramePr/>
          <p:nvPr>
            <p:extLst>
              <p:ext uri="{D42A27DB-BD31-4B8C-83A1-F6EECF244321}">
                <p14:modId xmlns:p14="http://schemas.microsoft.com/office/powerpoint/2010/main" val="1420008352"/>
              </p:ext>
            </p:extLst>
          </p:nvPr>
        </p:nvGraphicFramePr>
        <p:xfrm>
          <a:off x="152400" y="1676400"/>
          <a:ext cx="8839200" cy="5054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548327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549" y="148801"/>
            <a:ext cx="7315200" cy="1154097"/>
          </a:xfrm>
        </p:spPr>
        <p:txBody>
          <a:bodyPr/>
          <a:lstStyle/>
          <a:p>
            <a:r>
              <a:rPr lang="en-US" dirty="0" smtClean="0"/>
              <a:t>King County GIS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5841662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Why Would One Study Informatics?</a:t>
            </a:r>
            <a:endParaRPr lang="en-US" dirty="0"/>
          </a:p>
        </p:txBody>
      </p:sp>
    </p:spTree>
    <p:extLst>
      <p:ext uri="{BB962C8B-B14F-4D97-AF65-F5344CB8AC3E}">
        <p14:creationId xmlns:p14="http://schemas.microsoft.com/office/powerpoint/2010/main" val="36150047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Sexiest Job of the 21</a:t>
            </a:r>
            <a:r>
              <a:rPr lang="en-US" baseline="30000" dirty="0" smtClean="0"/>
              <a:t>st</a:t>
            </a:r>
            <a:r>
              <a:rPr lang="en-US" dirty="0" smtClean="0"/>
              <a:t> Century</a:t>
            </a:r>
            <a:endParaRPr lang="en-US" dirty="0"/>
          </a:p>
        </p:txBody>
      </p:sp>
      <p:pic>
        <p:nvPicPr>
          <p:cNvPr id="8" name="Picture Placeholder 7" descr="Screen Shot 2013-10-15 at 4.18.18 PM.png"/>
          <p:cNvPicPr>
            <a:picLocks noGrp="1" noChangeAspect="1"/>
          </p:cNvPicPr>
          <p:nvPr>
            <p:ph type="pic" idx="1"/>
          </p:nvPr>
        </p:nvPicPr>
        <p:blipFill>
          <a:blip r:embed="rId3">
            <a:extLst>
              <a:ext uri="{28A0092B-C50C-407E-A947-70E740481C1C}">
                <a14:useLocalDpi xmlns:a14="http://schemas.microsoft.com/office/drawing/2010/main" val="0"/>
              </a:ext>
            </a:extLst>
          </a:blip>
          <a:srcRect t="-9851" b="-9851"/>
          <a:stretch>
            <a:fillRect/>
          </a:stretch>
        </p:blipFill>
        <p:spPr/>
      </p:pic>
      <p:sp>
        <p:nvSpPr>
          <p:cNvPr id="6" name="Text Placeholder 5"/>
          <p:cNvSpPr>
            <a:spLocks noGrp="1"/>
          </p:cNvSpPr>
          <p:nvPr>
            <p:ph type="body" sz="half" idx="2"/>
          </p:nvPr>
        </p:nvSpPr>
        <p:spPr/>
        <p:txBody>
          <a:bodyPr/>
          <a:lstStyle/>
          <a:p>
            <a:r>
              <a:rPr lang="en-US" dirty="0" smtClean="0"/>
              <a:t>If Harvard says so, it must be true.</a:t>
            </a:r>
            <a:endParaRPr lang="en-US" dirty="0"/>
          </a:p>
        </p:txBody>
      </p:sp>
      <p:sp>
        <p:nvSpPr>
          <p:cNvPr id="9" name="TextBox 8"/>
          <p:cNvSpPr txBox="1"/>
          <p:nvPr/>
        </p:nvSpPr>
        <p:spPr>
          <a:xfrm>
            <a:off x="133556" y="6343686"/>
            <a:ext cx="7468711" cy="369332"/>
          </a:xfrm>
          <a:prstGeom prst="rect">
            <a:avLst/>
          </a:prstGeom>
          <a:noFill/>
        </p:spPr>
        <p:txBody>
          <a:bodyPr wrap="none" rtlCol="0">
            <a:spAutoFit/>
          </a:bodyPr>
          <a:lstStyle/>
          <a:p>
            <a:r>
              <a:rPr lang="en-US" dirty="0"/>
              <a:t>http://</a:t>
            </a:r>
            <a:r>
              <a:rPr lang="en-US" dirty="0" err="1"/>
              <a:t>hbr.org</a:t>
            </a:r>
            <a:r>
              <a:rPr lang="en-US" dirty="0"/>
              <a:t>/2012/10/data-scientist-the-sexiest-job-of-the-21st-century/</a:t>
            </a:r>
          </a:p>
        </p:txBody>
      </p:sp>
    </p:spTree>
    <p:extLst>
      <p:ext uri="{BB962C8B-B14F-4D97-AF65-F5344CB8AC3E}">
        <p14:creationId xmlns:p14="http://schemas.microsoft.com/office/powerpoint/2010/main" val="319391717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We’re Cool People</a:t>
            </a:r>
            <a:endParaRPr lang="en-US" dirty="0"/>
          </a:p>
        </p:txBody>
      </p:sp>
      <p:pic>
        <p:nvPicPr>
          <p:cNvPr id="5" name="Picture Placeholder 4" descr="hilary_electronics.jpg"/>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t="12920" b="12920"/>
          <a:stretch>
            <a:fillRect/>
          </a:stretch>
        </p:blipFill>
        <p:spPr/>
      </p:pic>
      <p:sp>
        <p:nvSpPr>
          <p:cNvPr id="4" name="Text Placeholder 3"/>
          <p:cNvSpPr>
            <a:spLocks noGrp="1"/>
          </p:cNvSpPr>
          <p:nvPr>
            <p:ph type="body" sz="half" idx="2"/>
          </p:nvPr>
        </p:nvSpPr>
        <p:spPr/>
        <p:txBody>
          <a:bodyPr/>
          <a:lstStyle/>
          <a:p>
            <a:r>
              <a:rPr lang="en-US" dirty="0" smtClean="0"/>
              <a:t>Hilary Mason</a:t>
            </a:r>
          </a:p>
          <a:p>
            <a:r>
              <a:rPr lang="en-US" dirty="0" smtClean="0"/>
              <a:t>Data Scientist in Residence</a:t>
            </a:r>
          </a:p>
          <a:p>
            <a:r>
              <a:rPr lang="en-US" dirty="0" err="1" smtClean="0"/>
              <a:t>Accel</a:t>
            </a:r>
            <a:r>
              <a:rPr lang="en-US" dirty="0" smtClean="0"/>
              <a:t> Partners</a:t>
            </a:r>
            <a:endParaRPr lang="en-US" dirty="0"/>
          </a:p>
        </p:txBody>
      </p:sp>
      <p:sp>
        <p:nvSpPr>
          <p:cNvPr id="6" name="TextBox 5"/>
          <p:cNvSpPr txBox="1"/>
          <p:nvPr/>
        </p:nvSpPr>
        <p:spPr>
          <a:xfrm>
            <a:off x="240255" y="6358516"/>
            <a:ext cx="3134191" cy="369332"/>
          </a:xfrm>
          <a:prstGeom prst="rect">
            <a:avLst/>
          </a:prstGeom>
          <a:noFill/>
        </p:spPr>
        <p:txBody>
          <a:bodyPr wrap="none" rtlCol="0">
            <a:spAutoFit/>
          </a:bodyPr>
          <a:lstStyle/>
          <a:p>
            <a:r>
              <a:rPr lang="en-US" dirty="0"/>
              <a:t>http://</a:t>
            </a:r>
            <a:r>
              <a:rPr lang="en-US" dirty="0" err="1"/>
              <a:t>www.hilarymason.com</a:t>
            </a:r>
            <a:r>
              <a:rPr lang="en-US" dirty="0"/>
              <a:t>/</a:t>
            </a:r>
          </a:p>
        </p:txBody>
      </p:sp>
    </p:spTree>
    <p:extLst>
      <p:ext uri="{BB962C8B-B14F-4D97-AF65-F5344CB8AC3E}">
        <p14:creationId xmlns:p14="http://schemas.microsoft.com/office/powerpoint/2010/main" val="357327888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4990" y="137359"/>
            <a:ext cx="7315200" cy="1154097"/>
          </a:xfrm>
        </p:spPr>
        <p:txBody>
          <a:bodyPr>
            <a:normAutofit fontScale="90000"/>
          </a:bodyPr>
          <a:lstStyle/>
          <a:p>
            <a:r>
              <a:rPr lang="en-US" dirty="0" smtClean="0"/>
              <a:t>You get to understand cool jokes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1004" y="1373919"/>
            <a:ext cx="3323340" cy="5034719"/>
          </a:xfrm>
        </p:spPr>
      </p:pic>
      <p:sp>
        <p:nvSpPr>
          <p:cNvPr id="8" name="TextBox 7"/>
          <p:cNvSpPr txBox="1"/>
          <p:nvPr/>
        </p:nvSpPr>
        <p:spPr>
          <a:xfrm>
            <a:off x="914400" y="6488668"/>
            <a:ext cx="1159505" cy="369332"/>
          </a:xfrm>
          <a:prstGeom prst="rect">
            <a:avLst/>
          </a:prstGeom>
          <a:noFill/>
        </p:spPr>
        <p:txBody>
          <a:bodyPr wrap="none" rtlCol="0">
            <a:spAutoFit/>
          </a:bodyPr>
          <a:lstStyle/>
          <a:p>
            <a:r>
              <a:rPr lang="en-US" dirty="0" smtClean="0">
                <a:hlinkClick r:id="rId4"/>
              </a:rPr>
              <a:t>xkcd.com</a:t>
            </a:r>
            <a:endParaRPr lang="en-US" dirty="0"/>
          </a:p>
        </p:txBody>
      </p:sp>
    </p:spTree>
    <p:extLst>
      <p:ext uri="{BB962C8B-B14F-4D97-AF65-F5344CB8AC3E}">
        <p14:creationId xmlns:p14="http://schemas.microsoft.com/office/powerpoint/2010/main" val="321712351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What’s it like to be an </a:t>
            </a:r>
            <a:r>
              <a:rPr lang="en-US" dirty="0" err="1" smtClean="0"/>
              <a:t>informaticist</a:t>
            </a:r>
            <a:r>
              <a:rPr lang="en-US" dirty="0" smtClean="0"/>
              <a:t>?</a:t>
            </a:r>
            <a:endParaRPr lang="en-US" dirty="0"/>
          </a:p>
        </p:txBody>
      </p:sp>
    </p:spTree>
    <p:extLst>
      <p:ext uri="{BB962C8B-B14F-4D97-AF65-F5344CB8AC3E}">
        <p14:creationId xmlns:p14="http://schemas.microsoft.com/office/powerpoint/2010/main" val="400718105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What’s it like to be an </a:t>
            </a:r>
            <a:r>
              <a:rPr lang="en-US" dirty="0" err="1" smtClean="0"/>
              <a:t>informatanaut</a:t>
            </a:r>
            <a:r>
              <a:rPr lang="en-US" dirty="0" smtClean="0"/>
              <a:t>?</a:t>
            </a:r>
            <a:endParaRPr lang="en-US" dirty="0"/>
          </a:p>
        </p:txBody>
      </p:sp>
    </p:spTree>
    <p:extLst>
      <p:ext uri="{BB962C8B-B14F-4D97-AF65-F5344CB8AC3E}">
        <p14:creationId xmlns:p14="http://schemas.microsoft.com/office/powerpoint/2010/main" val="222338962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do?</a:t>
            </a:r>
            <a:endParaRPr lang="en-US" dirty="0"/>
          </a:p>
        </p:txBody>
      </p:sp>
      <p:sp>
        <p:nvSpPr>
          <p:cNvPr id="3" name="Content Placeholder 2"/>
          <p:cNvSpPr>
            <a:spLocks noGrp="1"/>
          </p:cNvSpPr>
          <p:nvPr>
            <p:ph idx="1"/>
          </p:nvPr>
        </p:nvSpPr>
        <p:spPr/>
        <p:txBody>
          <a:bodyPr/>
          <a:lstStyle/>
          <a:p>
            <a:r>
              <a:rPr lang="en-US" dirty="0" smtClean="0"/>
              <a:t>Technology + Policy</a:t>
            </a:r>
          </a:p>
          <a:p>
            <a:r>
              <a:rPr lang="en-US" dirty="0" smtClean="0"/>
              <a:t>How do we do large-scale data mining on protected medical data?</a:t>
            </a:r>
          </a:p>
          <a:p>
            <a:r>
              <a:rPr lang="en-US" dirty="0" smtClean="0"/>
              <a:t>Traditionally, hospitals have lots of beautiful data, but very little computing power</a:t>
            </a:r>
          </a:p>
          <a:p>
            <a:r>
              <a:rPr lang="en-US" dirty="0" smtClean="0"/>
              <a:t>Computing centers, have lots of power, but very little security, or access controls</a:t>
            </a:r>
          </a:p>
          <a:p>
            <a:r>
              <a:rPr lang="en-US" dirty="0" smtClean="0"/>
              <a:t>How do we do research while respecting the rights of patients and the rights of compilers?</a:t>
            </a:r>
            <a:endParaRPr lang="en-US" dirty="0"/>
          </a:p>
        </p:txBody>
      </p:sp>
    </p:spTree>
    <p:extLst>
      <p:ext uri="{BB962C8B-B14F-4D97-AF65-F5344CB8AC3E}">
        <p14:creationId xmlns:p14="http://schemas.microsoft.com/office/powerpoint/2010/main" val="31534529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109" y="171685"/>
            <a:ext cx="7315200" cy="1154097"/>
          </a:xfrm>
        </p:spPr>
        <p:txBody>
          <a:bodyPr>
            <a:normAutofit/>
          </a:bodyPr>
          <a:lstStyle/>
          <a:p>
            <a:r>
              <a:rPr lang="en-US" dirty="0" smtClean="0"/>
              <a:t>How it might work</a:t>
            </a:r>
            <a:endParaRPr lang="en-US" dirty="0"/>
          </a:p>
        </p:txBody>
      </p:sp>
      <p:sp>
        <p:nvSpPr>
          <p:cNvPr id="5" name="TextBox 4"/>
          <p:cNvSpPr txBox="1"/>
          <p:nvPr/>
        </p:nvSpPr>
        <p:spPr>
          <a:xfrm>
            <a:off x="205933" y="1325782"/>
            <a:ext cx="2660254" cy="369332"/>
          </a:xfrm>
          <a:prstGeom prst="rect">
            <a:avLst/>
          </a:prstGeom>
          <a:noFill/>
        </p:spPr>
        <p:txBody>
          <a:bodyPr wrap="none" rtlCol="0">
            <a:spAutoFit/>
          </a:bodyPr>
          <a:lstStyle/>
          <a:p>
            <a:r>
              <a:rPr lang="en-US" dirty="0" smtClean="0"/>
              <a:t>(if it ever actually works)</a:t>
            </a:r>
            <a:endParaRPr lang="en-US" dirty="0"/>
          </a:p>
        </p:txBody>
      </p:sp>
      <p:pic>
        <p:nvPicPr>
          <p:cNvPr id="6" name="Picture 5" descr="4968163345_29043fe0a3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33" y="1933698"/>
            <a:ext cx="2473960" cy="2006600"/>
          </a:xfrm>
          <a:prstGeom prst="rect">
            <a:avLst/>
          </a:prstGeom>
        </p:spPr>
      </p:pic>
      <p:pic>
        <p:nvPicPr>
          <p:cNvPr id="10" name="Picture 9" descr="Sort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3992" y="1933699"/>
            <a:ext cx="1986634" cy="2006600"/>
          </a:xfrm>
          <a:prstGeom prst="rect">
            <a:avLst/>
          </a:prstGeom>
          <a:ln>
            <a:noFill/>
          </a:ln>
          <a:effectLst>
            <a:outerShdw blurRad="292100" dist="139700" dir="2700000" algn="tl" rotWithShape="0">
              <a:srgbClr val="333333">
                <a:alpha val="65000"/>
              </a:srgbClr>
            </a:outerShdw>
          </a:effectLst>
        </p:spPr>
      </p:pic>
      <p:pic>
        <p:nvPicPr>
          <p:cNvPr id="11" name="Picture 10" descr="resource.jpg"/>
          <p:cNvPicPr>
            <a:picLocks noChangeAspect="1"/>
          </p:cNvPicPr>
          <p:nvPr/>
        </p:nvPicPr>
        <p:blipFill rotWithShape="1">
          <a:blip r:embed="rId5">
            <a:extLst>
              <a:ext uri="{28A0092B-C50C-407E-A947-70E740481C1C}">
                <a14:useLocalDpi xmlns:a14="http://schemas.microsoft.com/office/drawing/2010/main" val="0"/>
              </a:ext>
            </a:extLst>
          </a:blip>
          <a:srcRect b="3399"/>
          <a:stretch/>
        </p:blipFill>
        <p:spPr>
          <a:xfrm>
            <a:off x="935043" y="4427746"/>
            <a:ext cx="1744850" cy="2006599"/>
          </a:xfrm>
          <a:prstGeom prst="rect">
            <a:avLst/>
          </a:prstGeom>
        </p:spPr>
      </p:pic>
      <p:pic>
        <p:nvPicPr>
          <p:cNvPr id="12" name="Picture 11" descr="young-woman-smilin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3992" y="4428037"/>
            <a:ext cx="1339116" cy="2006308"/>
          </a:xfrm>
          <a:prstGeom prst="rect">
            <a:avLst/>
          </a:prstGeom>
        </p:spPr>
      </p:pic>
    </p:spTree>
    <p:extLst>
      <p:ext uri="{BB962C8B-B14F-4D97-AF65-F5344CB8AC3E}">
        <p14:creationId xmlns:p14="http://schemas.microsoft.com/office/powerpoint/2010/main" val="40084650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err="1" smtClean="0"/>
              <a:t>In</a:t>
            </a:r>
            <a:r>
              <a:rPr lang="en-US" dirty="0" err="1" smtClean="0">
                <a:latin typeface="Wingdings"/>
                <a:ea typeface="Wingdings"/>
                <a:cs typeface="Wingdings"/>
                <a:sym typeface="Wingdings"/>
              </a:rPr>
              <a:t></a:t>
            </a:r>
            <a:r>
              <a:rPr lang="en-US" dirty="0" err="1" smtClean="0"/>
              <a:t>for</a:t>
            </a:r>
            <a:r>
              <a:rPr lang="en-US" dirty="0" err="1">
                <a:latin typeface="Wingdings"/>
                <a:ea typeface="Wingdings"/>
                <a:cs typeface="Wingdings"/>
                <a:sym typeface="Wingdings"/>
              </a:rPr>
              <a:t></a:t>
            </a:r>
            <a:r>
              <a:rPr lang="en-US" dirty="0" err="1" smtClean="0"/>
              <a:t>mat</a:t>
            </a:r>
            <a:r>
              <a:rPr lang="en-US" dirty="0" err="1">
                <a:latin typeface="Wingdings"/>
                <a:ea typeface="Wingdings"/>
                <a:cs typeface="Wingdings"/>
                <a:sym typeface="Wingdings"/>
              </a:rPr>
              <a:t></a:t>
            </a:r>
            <a:r>
              <a:rPr lang="en-US" dirty="0" err="1" smtClean="0"/>
              <a:t>ics</a:t>
            </a:r>
            <a:endParaRPr lang="en-US" dirty="0"/>
          </a:p>
        </p:txBody>
      </p:sp>
      <p:sp>
        <p:nvSpPr>
          <p:cNvPr id="12" name="Content Placeholder 11"/>
          <p:cNvSpPr>
            <a:spLocks noGrp="1"/>
          </p:cNvSpPr>
          <p:nvPr>
            <p:ph idx="1"/>
          </p:nvPr>
        </p:nvSpPr>
        <p:spPr/>
        <p:txBody>
          <a:bodyPr/>
          <a:lstStyle/>
          <a:p>
            <a:pPr marL="45720" indent="0">
              <a:buNone/>
            </a:pPr>
            <a:r>
              <a:rPr lang="en-US" dirty="0" smtClean="0"/>
              <a:t>The collection, classification, storage, retrieval,</a:t>
            </a:r>
            <a:r>
              <a:rPr lang="en-US" dirty="0"/>
              <a:t> </a:t>
            </a:r>
            <a:r>
              <a:rPr lang="en-US" dirty="0" smtClean="0"/>
              <a:t>and dissemination of recorded knowledge</a:t>
            </a:r>
            <a:endParaRPr lang="en-US" dirty="0"/>
          </a:p>
          <a:p>
            <a:pPr marL="45720" indent="0">
              <a:buNone/>
            </a:pPr>
            <a:endParaRPr lang="en-US" dirty="0" smtClean="0"/>
          </a:p>
          <a:p>
            <a:pPr marL="45720" indent="0">
              <a:buNone/>
            </a:pPr>
            <a:r>
              <a:rPr lang="en-US" dirty="0" smtClean="0"/>
              <a:t>- Miriam Webster Dictionary</a:t>
            </a:r>
            <a:endParaRPr lang="en-US" dirty="0"/>
          </a:p>
        </p:txBody>
      </p:sp>
    </p:spTree>
    <p:extLst>
      <p:ext uri="{BB962C8B-B14F-4D97-AF65-F5344CB8AC3E}">
        <p14:creationId xmlns:p14="http://schemas.microsoft.com/office/powerpoint/2010/main" val="116988358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That’s boring, what else can I do?</a:t>
            </a:r>
            <a:endParaRPr lang="en-US" dirty="0"/>
          </a:p>
        </p:txBody>
      </p:sp>
      <p:sp>
        <p:nvSpPr>
          <p:cNvPr id="3" name="Content Placeholder 2"/>
          <p:cNvSpPr>
            <a:spLocks noGrp="1"/>
          </p:cNvSpPr>
          <p:nvPr>
            <p:ph idx="1"/>
          </p:nvPr>
        </p:nvSpPr>
        <p:spPr/>
        <p:txBody>
          <a:bodyPr/>
          <a:lstStyle/>
          <a:p>
            <a:r>
              <a:rPr lang="en-US" dirty="0" smtClean="0"/>
              <a:t>Be an academic</a:t>
            </a:r>
          </a:p>
          <a:p>
            <a:r>
              <a:rPr lang="en-US" dirty="0" smtClean="0"/>
              <a:t>Work at a hospital</a:t>
            </a:r>
          </a:p>
          <a:p>
            <a:r>
              <a:rPr lang="en-US" dirty="0" smtClean="0"/>
              <a:t>Work for the Government</a:t>
            </a:r>
          </a:p>
          <a:p>
            <a:r>
              <a:rPr lang="en-US" dirty="0" smtClean="0"/>
              <a:t>Work for a University</a:t>
            </a:r>
          </a:p>
          <a:p>
            <a:r>
              <a:rPr lang="en-US" dirty="0" smtClean="0"/>
              <a:t>Work in private industry</a:t>
            </a:r>
          </a:p>
        </p:txBody>
      </p:sp>
    </p:spTree>
    <p:extLst>
      <p:ext uri="{BB962C8B-B14F-4D97-AF65-F5344CB8AC3E}">
        <p14:creationId xmlns:p14="http://schemas.microsoft.com/office/powerpoint/2010/main" val="26791917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strips(down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strips(down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strips(down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strips(down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Intriguing, how does one become an </a:t>
            </a:r>
            <a:r>
              <a:rPr lang="en-US" dirty="0" err="1" smtClean="0"/>
              <a:t>informaticist</a:t>
            </a:r>
            <a:r>
              <a:rPr lang="en-US" dirty="0" smtClean="0"/>
              <a:t>?</a:t>
            </a:r>
            <a:endParaRPr lang="en-US" dirty="0"/>
          </a:p>
        </p:txBody>
      </p:sp>
      <p:sp>
        <p:nvSpPr>
          <p:cNvPr id="5" name="TextBox 4"/>
          <p:cNvSpPr txBox="1"/>
          <p:nvPr/>
        </p:nvSpPr>
        <p:spPr>
          <a:xfrm>
            <a:off x="995343" y="2698812"/>
            <a:ext cx="5297056" cy="369332"/>
          </a:xfrm>
          <a:prstGeom prst="rect">
            <a:avLst/>
          </a:prstGeom>
          <a:noFill/>
        </p:spPr>
        <p:txBody>
          <a:bodyPr wrap="square" rtlCol="0">
            <a:spAutoFit/>
          </a:bodyPr>
          <a:lstStyle/>
          <a:p>
            <a:r>
              <a:rPr lang="en-US" dirty="0" smtClean="0"/>
              <a:t>(How to get your nerd on)</a:t>
            </a:r>
            <a:endParaRPr lang="en-US" dirty="0"/>
          </a:p>
        </p:txBody>
      </p:sp>
    </p:spTree>
    <p:extLst>
      <p:ext uri="{BB962C8B-B14F-4D97-AF65-F5344CB8AC3E}">
        <p14:creationId xmlns:p14="http://schemas.microsoft.com/office/powerpoint/2010/main" val="247535577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Steps to </a:t>
            </a:r>
            <a:r>
              <a:rPr lang="en-US" dirty="0" err="1" smtClean="0"/>
              <a:t>Nerdery</a:t>
            </a:r>
            <a:endParaRPr lang="en-US" dirty="0"/>
          </a:p>
        </p:txBody>
      </p:sp>
      <p:sp>
        <p:nvSpPr>
          <p:cNvPr id="4" name="Content Placeholder 3"/>
          <p:cNvSpPr>
            <a:spLocks noGrp="1"/>
          </p:cNvSpPr>
          <p:nvPr>
            <p:ph idx="1"/>
          </p:nvPr>
        </p:nvSpPr>
        <p:spPr/>
        <p:txBody>
          <a:bodyPr/>
          <a:lstStyle/>
          <a:p>
            <a:r>
              <a:rPr lang="en-US" dirty="0" smtClean="0"/>
              <a:t>Get a degree in something health</a:t>
            </a:r>
          </a:p>
          <a:p>
            <a:pPr lvl="1"/>
            <a:r>
              <a:rPr lang="en-US" dirty="0" smtClean="0"/>
              <a:t>Public Health</a:t>
            </a:r>
          </a:p>
          <a:p>
            <a:pPr lvl="1"/>
            <a:r>
              <a:rPr lang="en-US" dirty="0" smtClean="0"/>
              <a:t>Medical Science</a:t>
            </a:r>
          </a:p>
          <a:p>
            <a:r>
              <a:rPr lang="en-US" dirty="0" smtClean="0"/>
              <a:t>Take classes in other fields</a:t>
            </a:r>
          </a:p>
          <a:p>
            <a:pPr lvl="1"/>
            <a:r>
              <a:rPr lang="en-US" dirty="0" smtClean="0"/>
              <a:t>Intro to Programming + High Performance Computing</a:t>
            </a:r>
          </a:p>
          <a:p>
            <a:pPr lvl="1"/>
            <a:r>
              <a:rPr lang="en-US" dirty="0" smtClean="0"/>
              <a:t>Research Methods</a:t>
            </a:r>
          </a:p>
          <a:p>
            <a:pPr lvl="1"/>
            <a:r>
              <a:rPr lang="en-US" dirty="0" smtClean="0"/>
              <a:t>Biostatistics</a:t>
            </a:r>
          </a:p>
          <a:p>
            <a:r>
              <a:rPr lang="en-US" dirty="0" smtClean="0"/>
              <a:t>Get an advanced degree</a:t>
            </a:r>
          </a:p>
          <a:p>
            <a:pPr lvl="1"/>
            <a:r>
              <a:rPr lang="en-US" dirty="0" smtClean="0"/>
              <a:t>Med School + Fellowship</a:t>
            </a:r>
          </a:p>
          <a:p>
            <a:pPr lvl="1"/>
            <a:r>
              <a:rPr lang="en-US" dirty="0" smtClean="0"/>
              <a:t>Graduate School (MS/PhD)</a:t>
            </a:r>
          </a:p>
        </p:txBody>
      </p:sp>
    </p:spTree>
    <p:extLst>
      <p:ext uri="{BB962C8B-B14F-4D97-AF65-F5344CB8AC3E}">
        <p14:creationId xmlns:p14="http://schemas.microsoft.com/office/powerpoint/2010/main" val="25584310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barn(inVertical)">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barn(inVertical)">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barn(inVertical)">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barn(inVertical)">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940"/>
            <a:ext cx="7315200" cy="1154097"/>
          </a:xfrm>
        </p:spPr>
        <p:txBody>
          <a:bodyPr/>
          <a:lstStyle/>
          <a:p>
            <a:r>
              <a:rPr lang="en-US" dirty="0" smtClean="0"/>
              <a:t>Where should I study?</a:t>
            </a:r>
            <a:endParaRPr lang="en-US" dirty="0"/>
          </a:p>
        </p:txBody>
      </p:sp>
      <p:pic>
        <p:nvPicPr>
          <p:cNvPr id="4" name="Content Placeholder 3" descr="EPtrainingmap2013.jpg"/>
          <p:cNvPicPr>
            <a:picLocks noGrp="1" noChangeAspect="1"/>
          </p:cNvPicPr>
          <p:nvPr>
            <p:ph idx="1"/>
          </p:nvPr>
        </p:nvPicPr>
        <p:blipFill>
          <a:blip r:embed="rId3">
            <a:extLst>
              <a:ext uri="{28A0092B-C50C-407E-A947-70E740481C1C}">
                <a14:useLocalDpi xmlns:a14="http://schemas.microsoft.com/office/drawing/2010/main" val="0"/>
              </a:ext>
            </a:extLst>
          </a:blip>
          <a:srcRect t="12371" b="12371"/>
          <a:stretch>
            <a:fillRect/>
          </a:stretch>
        </p:blipFill>
        <p:spPr>
          <a:xfrm>
            <a:off x="159312" y="1772017"/>
            <a:ext cx="8728880" cy="4223549"/>
          </a:xfrm>
        </p:spPr>
      </p:pic>
      <p:sp>
        <p:nvSpPr>
          <p:cNvPr id="5" name="TextBox 4"/>
          <p:cNvSpPr txBox="1"/>
          <p:nvPr/>
        </p:nvSpPr>
        <p:spPr>
          <a:xfrm>
            <a:off x="159312" y="6314344"/>
            <a:ext cx="6349603" cy="369332"/>
          </a:xfrm>
          <a:prstGeom prst="rect">
            <a:avLst/>
          </a:prstGeom>
          <a:noFill/>
        </p:spPr>
        <p:txBody>
          <a:bodyPr wrap="square" rtlCol="0">
            <a:spAutoFit/>
          </a:bodyPr>
          <a:lstStyle/>
          <a:p>
            <a:r>
              <a:rPr lang="en-US" dirty="0"/>
              <a:t>http://</a:t>
            </a:r>
            <a:r>
              <a:rPr lang="en-US" dirty="0" err="1"/>
              <a:t>www.nlm.nih.gov</a:t>
            </a:r>
            <a:r>
              <a:rPr lang="en-US" dirty="0"/>
              <a:t>/</a:t>
            </a:r>
            <a:r>
              <a:rPr lang="en-US" dirty="0" err="1"/>
              <a:t>ep</a:t>
            </a:r>
            <a:r>
              <a:rPr lang="en-US" dirty="0"/>
              <a:t>/</a:t>
            </a:r>
            <a:r>
              <a:rPr lang="en-US" dirty="0" err="1"/>
              <a:t>GrantTrainInstitute.html</a:t>
            </a:r>
            <a:endParaRPr lang="en-US" dirty="0"/>
          </a:p>
        </p:txBody>
      </p:sp>
      <p:sp>
        <p:nvSpPr>
          <p:cNvPr id="3" name="TextBox 2"/>
          <p:cNvSpPr txBox="1"/>
          <p:nvPr/>
        </p:nvSpPr>
        <p:spPr>
          <a:xfrm>
            <a:off x="159312" y="1188479"/>
            <a:ext cx="2391438" cy="369332"/>
          </a:xfrm>
          <a:prstGeom prst="rect">
            <a:avLst/>
          </a:prstGeom>
          <a:noFill/>
        </p:spPr>
        <p:txBody>
          <a:bodyPr wrap="none" rtlCol="0">
            <a:spAutoFit/>
          </a:bodyPr>
          <a:lstStyle/>
          <a:p>
            <a:r>
              <a:rPr lang="en-US" dirty="0" smtClean="0"/>
              <a:t>(Seattle, end of story)</a:t>
            </a:r>
            <a:endParaRPr lang="en-US" dirty="0"/>
          </a:p>
        </p:txBody>
      </p:sp>
    </p:spTree>
    <p:extLst>
      <p:ext uri="{BB962C8B-B14F-4D97-AF65-F5344CB8AC3E}">
        <p14:creationId xmlns:p14="http://schemas.microsoft.com/office/powerpoint/2010/main" val="145714334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82351"/>
            <a:ext cx="7315200" cy="1154097"/>
          </a:xfrm>
        </p:spPr>
        <p:txBody>
          <a:bodyPr/>
          <a:lstStyle/>
          <a:p>
            <a:r>
              <a:rPr lang="en-US" dirty="0" smtClean="0"/>
              <a:t>This is UW</a:t>
            </a:r>
            <a:endParaRPr lang="en-US" dirty="0"/>
          </a:p>
        </p:txBody>
      </p:sp>
      <p:pic>
        <p:nvPicPr>
          <p:cNvPr id="4" name="Content Placeholder 3" descr="Nick's Nokia_20130330_002.jpg"/>
          <p:cNvPicPr>
            <a:picLocks noGrp="1" noChangeAspect="1"/>
          </p:cNvPicPr>
          <p:nvPr>
            <p:ph idx="1"/>
          </p:nvPr>
        </p:nvPicPr>
        <p:blipFill>
          <a:blip r:embed="rId3" cstate="print">
            <a:extLst>
              <a:ext uri="{28A0092B-C50C-407E-A947-70E740481C1C}">
                <a14:useLocalDpi xmlns:a14="http://schemas.microsoft.com/office/drawing/2010/main" val="0"/>
              </a:ext>
            </a:extLst>
          </a:blip>
          <a:srcRect t="7045" b="7045"/>
          <a:stretch>
            <a:fillRect/>
          </a:stretch>
        </p:blipFill>
        <p:spPr>
          <a:xfrm>
            <a:off x="325582" y="1753833"/>
            <a:ext cx="8711554" cy="4215166"/>
          </a:xfrm>
        </p:spPr>
      </p:pic>
    </p:spTree>
    <p:extLst>
      <p:ext uri="{BB962C8B-B14F-4D97-AF65-F5344CB8AC3E}">
        <p14:creationId xmlns:p14="http://schemas.microsoft.com/office/powerpoint/2010/main" val="16690094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47715"/>
            <a:ext cx="7315200" cy="1154097"/>
          </a:xfrm>
        </p:spPr>
        <p:txBody>
          <a:bodyPr/>
          <a:lstStyle/>
          <a:p>
            <a:r>
              <a:rPr lang="en-US" dirty="0" smtClean="0"/>
              <a:t>This is my old office</a:t>
            </a:r>
            <a:endParaRPr lang="en-US" dirty="0"/>
          </a:p>
        </p:txBody>
      </p:sp>
      <p:pic>
        <p:nvPicPr>
          <p:cNvPr id="4" name="Content Placeholder 3" descr="Nick's Nokia_20130626_002.jpg"/>
          <p:cNvPicPr>
            <a:picLocks noGrp="1" noChangeAspect="1"/>
          </p:cNvPicPr>
          <p:nvPr>
            <p:ph idx="1"/>
          </p:nvPr>
        </p:nvPicPr>
        <p:blipFill>
          <a:blip r:embed="rId3" cstate="print">
            <a:extLst>
              <a:ext uri="{28A0092B-C50C-407E-A947-70E740481C1C}">
                <a14:useLocalDpi xmlns:a14="http://schemas.microsoft.com/office/drawing/2010/main" val="0"/>
              </a:ext>
            </a:extLst>
          </a:blip>
          <a:srcRect t="7045" b="7045"/>
          <a:stretch>
            <a:fillRect/>
          </a:stretch>
        </p:blipFill>
        <p:spPr>
          <a:xfrm>
            <a:off x="314036" y="1959903"/>
            <a:ext cx="8702964" cy="4211009"/>
          </a:xfrm>
        </p:spPr>
      </p:pic>
    </p:spTree>
    <p:extLst>
      <p:ext uri="{BB962C8B-B14F-4D97-AF65-F5344CB8AC3E}">
        <p14:creationId xmlns:p14="http://schemas.microsoft.com/office/powerpoint/2010/main" val="398664464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855" y="124624"/>
            <a:ext cx="7315200" cy="1154097"/>
          </a:xfrm>
        </p:spPr>
        <p:txBody>
          <a:bodyPr/>
          <a:lstStyle/>
          <a:p>
            <a:r>
              <a:rPr lang="en-US" dirty="0" smtClean="0"/>
              <a:t>This is Seattle</a:t>
            </a:r>
            <a:endParaRPr lang="en-US" dirty="0"/>
          </a:p>
        </p:txBody>
      </p:sp>
      <p:pic>
        <p:nvPicPr>
          <p:cNvPr id="4" name="Content Placeholder 3" descr="Nick's Nokia_20130503_002.jpg"/>
          <p:cNvPicPr>
            <a:picLocks noGrp="1" noChangeAspect="1"/>
          </p:cNvPicPr>
          <p:nvPr>
            <p:ph idx="1"/>
          </p:nvPr>
        </p:nvPicPr>
        <p:blipFill>
          <a:blip r:embed="rId3" cstate="print">
            <a:extLst>
              <a:ext uri="{28A0092B-C50C-407E-A947-70E740481C1C}">
                <a14:useLocalDpi xmlns:a14="http://schemas.microsoft.com/office/drawing/2010/main" val="0"/>
              </a:ext>
            </a:extLst>
          </a:blip>
          <a:srcRect t="7045" b="7045"/>
          <a:stretch>
            <a:fillRect/>
          </a:stretch>
        </p:blipFill>
        <p:spPr>
          <a:xfrm>
            <a:off x="290946" y="1278721"/>
            <a:ext cx="8762892" cy="4240006"/>
          </a:xfrm>
        </p:spPr>
      </p:pic>
    </p:spTree>
    <p:extLst>
      <p:ext uri="{BB962C8B-B14F-4D97-AF65-F5344CB8AC3E}">
        <p14:creationId xmlns:p14="http://schemas.microsoft.com/office/powerpoint/2010/main" val="380701925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140" y="191514"/>
            <a:ext cx="7315200" cy="1154097"/>
          </a:xfrm>
        </p:spPr>
        <p:txBody>
          <a:bodyPr/>
          <a:lstStyle/>
          <a:p>
            <a:r>
              <a:rPr lang="en-US" dirty="0" smtClean="0"/>
              <a:t>This is real Seattle</a:t>
            </a:r>
            <a:endParaRPr lang="en-US" dirty="0"/>
          </a:p>
        </p:txBody>
      </p:sp>
      <p:pic>
        <p:nvPicPr>
          <p:cNvPr id="4" name="Content Placeholder 3" descr="IMG_0048.JPG"/>
          <p:cNvPicPr>
            <a:picLocks noGrp="1" noChangeAspect="1"/>
          </p:cNvPicPr>
          <p:nvPr>
            <p:ph idx="1"/>
          </p:nvPr>
        </p:nvPicPr>
        <p:blipFill rotWithShape="1">
          <a:blip r:embed="rId3">
            <a:extLst>
              <a:ext uri="{28A0092B-C50C-407E-A947-70E740481C1C}">
                <a14:useLocalDpi xmlns:a14="http://schemas.microsoft.com/office/drawing/2010/main" val="0"/>
              </a:ext>
            </a:extLst>
          </a:blip>
          <a:srcRect b="9118"/>
          <a:stretch/>
        </p:blipFill>
        <p:spPr>
          <a:xfrm>
            <a:off x="926834" y="1345611"/>
            <a:ext cx="7315200" cy="5313285"/>
          </a:xfrm>
        </p:spPr>
      </p:pic>
    </p:spTree>
    <p:extLst>
      <p:ext uri="{BB962C8B-B14F-4D97-AF65-F5344CB8AC3E}">
        <p14:creationId xmlns:p14="http://schemas.microsoft.com/office/powerpoint/2010/main" val="404344206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Nick's Nokia_20130719_001.jp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3958" t="6984" r="10069" b="24786"/>
          <a:stretch/>
        </p:blipFill>
        <p:spPr>
          <a:xfrm>
            <a:off x="2724727" y="-1"/>
            <a:ext cx="3729182" cy="6851703"/>
          </a:xfrm>
        </p:spPr>
      </p:pic>
    </p:spTree>
    <p:extLst>
      <p:ext uri="{BB962C8B-B14F-4D97-AF65-F5344CB8AC3E}">
        <p14:creationId xmlns:p14="http://schemas.microsoft.com/office/powerpoint/2010/main" val="54795869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1763" y="1429260"/>
            <a:ext cx="7315200" cy="1154097"/>
          </a:xfrm>
        </p:spPr>
        <p:txBody>
          <a:bodyPr/>
          <a:lstStyle/>
          <a:p>
            <a:r>
              <a:rPr lang="en-US" dirty="0" smtClean="0"/>
              <a:t>Informatics is everywhere</a:t>
            </a:r>
            <a:endParaRPr lang="en-US" dirty="0"/>
          </a:p>
        </p:txBody>
      </p:sp>
      <p:sp>
        <p:nvSpPr>
          <p:cNvPr id="5" name="TextBox 4"/>
          <p:cNvSpPr txBox="1"/>
          <p:nvPr/>
        </p:nvSpPr>
        <p:spPr>
          <a:xfrm>
            <a:off x="1420091" y="4564421"/>
            <a:ext cx="6799057" cy="707886"/>
          </a:xfrm>
          <a:prstGeom prst="rect">
            <a:avLst/>
          </a:prstGeom>
          <a:noFill/>
        </p:spPr>
        <p:txBody>
          <a:bodyPr wrap="none" rtlCol="0">
            <a:spAutoFit/>
          </a:bodyPr>
          <a:lstStyle/>
          <a:p>
            <a:r>
              <a:rPr lang="en-US" sz="4000" dirty="0" smtClean="0">
                <a:solidFill>
                  <a:srgbClr val="FF8600"/>
                </a:solidFill>
                <a:ea typeface="+mj-ea"/>
                <a:cs typeface="+mj-cs"/>
              </a:rPr>
              <a:t>Informatics is more than data</a:t>
            </a:r>
            <a:endParaRPr lang="en-US" dirty="0"/>
          </a:p>
        </p:txBody>
      </p:sp>
    </p:spTree>
    <p:extLst>
      <p:ext uri="{BB962C8B-B14F-4D97-AF65-F5344CB8AC3E}">
        <p14:creationId xmlns:p14="http://schemas.microsoft.com/office/powerpoint/2010/main" val="8923075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err="1" smtClean="0"/>
              <a:t>In</a:t>
            </a:r>
            <a:r>
              <a:rPr lang="en-US" dirty="0" err="1" smtClean="0">
                <a:latin typeface="Wingdings"/>
                <a:ea typeface="Wingdings"/>
                <a:cs typeface="Wingdings"/>
                <a:sym typeface="Wingdings"/>
              </a:rPr>
              <a:t></a:t>
            </a:r>
            <a:r>
              <a:rPr lang="en-US" dirty="0" err="1" smtClean="0"/>
              <a:t>for</a:t>
            </a:r>
            <a:r>
              <a:rPr lang="en-US" dirty="0" err="1">
                <a:latin typeface="Wingdings"/>
                <a:ea typeface="Wingdings"/>
                <a:cs typeface="Wingdings"/>
                <a:sym typeface="Wingdings"/>
              </a:rPr>
              <a:t></a:t>
            </a:r>
            <a:r>
              <a:rPr lang="en-US" dirty="0" err="1" smtClean="0"/>
              <a:t>mat</a:t>
            </a:r>
            <a:r>
              <a:rPr lang="en-US" dirty="0" err="1">
                <a:latin typeface="Wingdings"/>
                <a:ea typeface="Wingdings"/>
                <a:cs typeface="Wingdings"/>
                <a:sym typeface="Wingdings"/>
              </a:rPr>
              <a:t></a:t>
            </a:r>
            <a:r>
              <a:rPr lang="en-US" dirty="0" err="1" smtClean="0"/>
              <a:t>ics</a:t>
            </a:r>
            <a:endParaRPr lang="en-US" dirty="0"/>
          </a:p>
        </p:txBody>
      </p:sp>
      <p:sp>
        <p:nvSpPr>
          <p:cNvPr id="12" name="Content Placeholder 11"/>
          <p:cNvSpPr>
            <a:spLocks noGrp="1"/>
          </p:cNvSpPr>
          <p:nvPr>
            <p:ph idx="1"/>
          </p:nvPr>
        </p:nvSpPr>
        <p:spPr/>
        <p:txBody>
          <a:bodyPr/>
          <a:lstStyle/>
          <a:p>
            <a:pPr marL="45720" indent="0">
              <a:buNone/>
            </a:pPr>
            <a:r>
              <a:rPr lang="en-US" dirty="0" smtClean="0"/>
              <a:t>Some sort of watered down computer science rip-off. No one actually knows what it is, but everyone in academia likes to use the word.</a:t>
            </a:r>
          </a:p>
          <a:p>
            <a:pPr marL="45720" indent="0">
              <a:buNone/>
            </a:pPr>
            <a:endParaRPr lang="en-US" dirty="0"/>
          </a:p>
          <a:p>
            <a:pPr marL="45720" indent="0">
              <a:buNone/>
            </a:pPr>
            <a:r>
              <a:rPr lang="en-US" dirty="0" smtClean="0"/>
              <a:t>- Urban Dictionary</a:t>
            </a:r>
            <a:endParaRPr lang="en-US" dirty="0"/>
          </a:p>
          <a:p>
            <a:endParaRPr lang="en-US" dirty="0"/>
          </a:p>
        </p:txBody>
      </p:sp>
    </p:spTree>
    <p:extLst>
      <p:ext uri="{BB962C8B-B14F-4D97-AF65-F5344CB8AC3E}">
        <p14:creationId xmlns:p14="http://schemas.microsoft.com/office/powerpoint/2010/main" val="1523856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Questions?</a:t>
            </a:r>
            <a:endParaRPr lang="en-US" dirty="0"/>
          </a:p>
        </p:txBody>
      </p:sp>
      <p:sp>
        <p:nvSpPr>
          <p:cNvPr id="5" name="TextBox 4"/>
          <p:cNvSpPr txBox="1"/>
          <p:nvPr/>
        </p:nvSpPr>
        <p:spPr>
          <a:xfrm>
            <a:off x="1052547" y="2849038"/>
            <a:ext cx="6223755" cy="1200329"/>
          </a:xfrm>
          <a:prstGeom prst="rect">
            <a:avLst/>
          </a:prstGeom>
          <a:noFill/>
        </p:spPr>
        <p:txBody>
          <a:bodyPr wrap="square" rtlCol="0">
            <a:spAutoFit/>
          </a:bodyPr>
          <a:lstStyle/>
          <a:p>
            <a:r>
              <a:rPr lang="en-US" dirty="0" smtClean="0">
                <a:hlinkClick r:id="rId3"/>
              </a:rPr>
              <a:t>nrobison@u.washington.edu</a:t>
            </a:r>
            <a:endParaRPr lang="en-US" dirty="0" smtClean="0"/>
          </a:p>
          <a:p>
            <a:r>
              <a:rPr lang="en-US" dirty="0" err="1" smtClean="0"/>
              <a:t>www.nickrobison.com</a:t>
            </a:r>
            <a:endParaRPr lang="en-US" dirty="0" smtClean="0"/>
          </a:p>
          <a:p>
            <a:r>
              <a:rPr lang="en-US" dirty="0" smtClean="0"/>
              <a:t>@</a:t>
            </a:r>
            <a:r>
              <a:rPr lang="en-US" dirty="0" err="1" smtClean="0"/>
              <a:t>nickrobison</a:t>
            </a:r>
            <a:endParaRPr lang="en-US" dirty="0"/>
          </a:p>
          <a:p>
            <a:r>
              <a:rPr lang="en-US" dirty="0" err="1" smtClean="0"/>
              <a:t>github.com</a:t>
            </a:r>
            <a:r>
              <a:rPr lang="en-US" dirty="0" smtClean="0"/>
              <a:t>/</a:t>
            </a:r>
            <a:r>
              <a:rPr lang="en-US" dirty="0" err="1" smtClean="0"/>
              <a:t>nickrobison</a:t>
            </a:r>
            <a:endParaRPr lang="en-US" dirty="0"/>
          </a:p>
        </p:txBody>
      </p:sp>
      <p:pic>
        <p:nvPicPr>
          <p:cNvPr id="6" name="Picture 5" descr="UW Medicine BIM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8988" y="5350699"/>
            <a:ext cx="2392919" cy="1380882"/>
          </a:xfrm>
          <a:prstGeom prst="rect">
            <a:avLst/>
          </a:prstGeom>
        </p:spPr>
      </p:pic>
    </p:spTree>
    <p:extLst>
      <p:ext uri="{BB962C8B-B14F-4D97-AF65-F5344CB8AC3E}">
        <p14:creationId xmlns:p14="http://schemas.microsoft.com/office/powerpoint/2010/main" val="40084291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err="1" smtClean="0"/>
              <a:t>In</a:t>
            </a:r>
            <a:r>
              <a:rPr lang="en-US" dirty="0" err="1" smtClean="0">
                <a:latin typeface="Wingdings"/>
                <a:ea typeface="Wingdings"/>
                <a:cs typeface="Wingdings"/>
                <a:sym typeface="Wingdings"/>
              </a:rPr>
              <a:t></a:t>
            </a:r>
            <a:r>
              <a:rPr lang="en-US" dirty="0" err="1" smtClean="0"/>
              <a:t>for</a:t>
            </a:r>
            <a:r>
              <a:rPr lang="en-US" dirty="0" err="1">
                <a:latin typeface="Wingdings"/>
                <a:ea typeface="Wingdings"/>
                <a:cs typeface="Wingdings"/>
                <a:sym typeface="Wingdings"/>
              </a:rPr>
              <a:t></a:t>
            </a:r>
            <a:r>
              <a:rPr lang="en-US" dirty="0" err="1" smtClean="0"/>
              <a:t>mat</a:t>
            </a:r>
            <a:r>
              <a:rPr lang="en-US" dirty="0" err="1">
                <a:latin typeface="Wingdings"/>
                <a:ea typeface="Wingdings"/>
                <a:cs typeface="Wingdings"/>
                <a:sym typeface="Wingdings"/>
              </a:rPr>
              <a:t></a:t>
            </a:r>
            <a:r>
              <a:rPr lang="en-US" dirty="0" err="1" smtClean="0"/>
              <a:t>ics</a:t>
            </a:r>
            <a:endParaRPr lang="en-US" dirty="0"/>
          </a:p>
        </p:txBody>
      </p:sp>
      <p:sp>
        <p:nvSpPr>
          <p:cNvPr id="12" name="Content Placeholder 11"/>
          <p:cNvSpPr>
            <a:spLocks noGrp="1"/>
          </p:cNvSpPr>
          <p:nvPr>
            <p:ph idx="1"/>
          </p:nvPr>
        </p:nvSpPr>
        <p:spPr/>
        <p:txBody>
          <a:bodyPr/>
          <a:lstStyle/>
          <a:p>
            <a:pPr marL="45720" indent="0">
              <a:buNone/>
            </a:pPr>
            <a:r>
              <a:rPr lang="en-US" dirty="0" smtClean="0"/>
              <a:t>The scientific field that deals with biomedical information, data, and knowledge – their storage, retrieval, and optimal use for problem solving and decision making.</a:t>
            </a:r>
          </a:p>
          <a:p>
            <a:pPr marL="45720" indent="0">
              <a:buNone/>
            </a:pPr>
            <a:endParaRPr lang="en-US" dirty="0"/>
          </a:p>
          <a:p>
            <a:pPr marL="45720" indent="0">
              <a:buNone/>
            </a:pPr>
            <a:r>
              <a:rPr lang="en-US" dirty="0" smtClean="0"/>
              <a:t>- Ted </a:t>
            </a:r>
            <a:r>
              <a:rPr lang="en-US" dirty="0" err="1" smtClean="0"/>
              <a:t>Shortliffe</a:t>
            </a:r>
            <a:r>
              <a:rPr lang="en-US" dirty="0" smtClean="0"/>
              <a:t> MD, PhD</a:t>
            </a:r>
            <a:endParaRPr lang="en-US" dirty="0"/>
          </a:p>
          <a:p>
            <a:endParaRPr lang="en-US" dirty="0"/>
          </a:p>
        </p:txBody>
      </p:sp>
    </p:spTree>
    <p:extLst>
      <p:ext uri="{BB962C8B-B14F-4D97-AF65-F5344CB8AC3E}">
        <p14:creationId xmlns:p14="http://schemas.microsoft.com/office/powerpoint/2010/main" val="316191922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err="1" smtClean="0"/>
              <a:t>In</a:t>
            </a:r>
            <a:r>
              <a:rPr lang="en-US" dirty="0" err="1" smtClean="0">
                <a:latin typeface="Wingdings"/>
                <a:ea typeface="Wingdings"/>
                <a:cs typeface="Wingdings"/>
                <a:sym typeface="Wingdings"/>
              </a:rPr>
              <a:t></a:t>
            </a:r>
            <a:r>
              <a:rPr lang="en-US" dirty="0" err="1" smtClean="0"/>
              <a:t>for</a:t>
            </a:r>
            <a:r>
              <a:rPr lang="en-US" dirty="0" err="1">
                <a:latin typeface="Wingdings"/>
                <a:ea typeface="Wingdings"/>
                <a:cs typeface="Wingdings"/>
                <a:sym typeface="Wingdings"/>
              </a:rPr>
              <a:t></a:t>
            </a:r>
            <a:r>
              <a:rPr lang="en-US" dirty="0" err="1" smtClean="0"/>
              <a:t>mat</a:t>
            </a:r>
            <a:r>
              <a:rPr lang="en-US" dirty="0" err="1">
                <a:latin typeface="Wingdings"/>
                <a:ea typeface="Wingdings"/>
                <a:cs typeface="Wingdings"/>
                <a:sym typeface="Wingdings"/>
              </a:rPr>
              <a:t></a:t>
            </a:r>
            <a:r>
              <a:rPr lang="en-US" dirty="0" err="1" smtClean="0"/>
              <a:t>ics</a:t>
            </a:r>
            <a:endParaRPr lang="en-US" dirty="0"/>
          </a:p>
        </p:txBody>
      </p:sp>
      <p:sp>
        <p:nvSpPr>
          <p:cNvPr id="12" name="Content Placeholder 11"/>
          <p:cNvSpPr>
            <a:spLocks noGrp="1"/>
          </p:cNvSpPr>
          <p:nvPr>
            <p:ph idx="1"/>
          </p:nvPr>
        </p:nvSpPr>
        <p:spPr/>
        <p:txBody>
          <a:bodyPr/>
          <a:lstStyle/>
          <a:p>
            <a:pPr>
              <a:buNone/>
            </a:pPr>
            <a:r>
              <a:rPr lang="en" dirty="0" smtClean="0"/>
              <a:t>Informatics </a:t>
            </a:r>
            <a:r>
              <a:rPr lang="en" dirty="0"/>
              <a:t>is using data to help understand the world </a:t>
            </a:r>
            <a:r>
              <a:rPr lang="en" dirty="0" smtClean="0"/>
              <a:t>and</a:t>
            </a:r>
            <a:r>
              <a:rPr lang="en-US" dirty="0" smtClean="0"/>
              <a:t> </a:t>
            </a:r>
            <a:r>
              <a:rPr lang="en" dirty="0" smtClean="0"/>
              <a:t>make </a:t>
            </a:r>
            <a:r>
              <a:rPr lang="en" dirty="0"/>
              <a:t>better decisions.</a:t>
            </a:r>
          </a:p>
          <a:p>
            <a:pPr marL="45720" indent="0">
              <a:buNone/>
            </a:pPr>
            <a:endParaRPr lang="en-US" dirty="0"/>
          </a:p>
          <a:p>
            <a:pPr marL="45720" indent="0">
              <a:buNone/>
            </a:pPr>
            <a:r>
              <a:rPr lang="en-US" dirty="0" smtClean="0"/>
              <a:t>- Nick Robison</a:t>
            </a:r>
            <a:endParaRPr lang="en-US" dirty="0"/>
          </a:p>
          <a:p>
            <a:endParaRPr lang="en-US" dirty="0"/>
          </a:p>
        </p:txBody>
      </p:sp>
    </p:spTree>
    <p:extLst>
      <p:ext uri="{BB962C8B-B14F-4D97-AF65-F5344CB8AC3E}">
        <p14:creationId xmlns:p14="http://schemas.microsoft.com/office/powerpoint/2010/main" val="15618122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Where does informatics impact healthcare delivery?</a:t>
            </a:r>
            <a:endParaRPr lang="en-US" dirty="0"/>
          </a:p>
        </p:txBody>
      </p:sp>
    </p:spTree>
    <p:extLst>
      <p:ext uri="{BB962C8B-B14F-4D97-AF65-F5344CB8AC3E}">
        <p14:creationId xmlns:p14="http://schemas.microsoft.com/office/powerpoint/2010/main" val="36518413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Everywhere</a:t>
            </a:r>
            <a:endParaRPr lang="en-US" dirty="0"/>
          </a:p>
        </p:txBody>
      </p:sp>
      <p:sp>
        <p:nvSpPr>
          <p:cNvPr id="4" name="Text Placeholder 3"/>
          <p:cNvSpPr>
            <a:spLocks noGrp="1"/>
          </p:cNvSpPr>
          <p:nvPr>
            <p:ph type="body" idx="1"/>
          </p:nvPr>
        </p:nvSpPr>
        <p:spPr/>
        <p:txBody>
          <a:bodyPr/>
          <a:lstStyle/>
          <a:p>
            <a:r>
              <a:rPr lang="en-US" dirty="0" smtClean="0"/>
              <a:t>Answer:</a:t>
            </a:r>
            <a:endParaRPr lang="en-US" dirty="0"/>
          </a:p>
        </p:txBody>
      </p:sp>
    </p:spTree>
    <p:extLst>
      <p:ext uri="{BB962C8B-B14F-4D97-AF65-F5344CB8AC3E}">
        <p14:creationId xmlns:p14="http://schemas.microsoft.com/office/powerpoint/2010/main" val="10985838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Perspective.thmx</Template>
  <TotalTime>2768</TotalTime>
  <Words>2774</Words>
  <Application>Microsoft Macintosh PowerPoint</Application>
  <PresentationFormat>On-screen Show (4:3)</PresentationFormat>
  <Paragraphs>332</Paragraphs>
  <Slides>50</Slides>
  <Notes>49</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Perspective</vt:lpstr>
      <vt:lpstr>Data, Data, Everywhere  An Introduction to Health and Information</vt:lpstr>
      <vt:lpstr>Who’s this guy?</vt:lpstr>
      <vt:lpstr>What is Informatics?</vt:lpstr>
      <vt:lpstr>Informatics</vt:lpstr>
      <vt:lpstr>Informatics</vt:lpstr>
      <vt:lpstr>Informatics</vt:lpstr>
      <vt:lpstr>Informatics</vt:lpstr>
      <vt:lpstr>Where does informatics impact healthcare delivery?</vt:lpstr>
      <vt:lpstr>Everywhere</vt:lpstr>
      <vt:lpstr>Core Areas of Biomedical and Health Informatics</vt:lpstr>
      <vt:lpstr>Biomedical</vt:lpstr>
      <vt:lpstr>Traditional View of Biology</vt:lpstr>
      <vt:lpstr>New View of  Biology</vt:lpstr>
      <vt:lpstr>Brand new ways of doing science</vt:lpstr>
      <vt:lpstr>Michael Levitt, PhD</vt:lpstr>
      <vt:lpstr>Fold.it</vt:lpstr>
      <vt:lpstr>Clinical</vt:lpstr>
      <vt:lpstr>EHRs</vt:lpstr>
      <vt:lpstr>Technology + Policy</vt:lpstr>
      <vt:lpstr>Decision Making</vt:lpstr>
      <vt:lpstr>Consumer</vt:lpstr>
      <vt:lpstr>Quantified Self is a Big Deal</vt:lpstr>
      <vt:lpstr>HealthVault</vt:lpstr>
      <vt:lpstr>Online Communities</vt:lpstr>
      <vt:lpstr>Public Health</vt:lpstr>
      <vt:lpstr>Characteristics of Public Health</vt:lpstr>
      <vt:lpstr>Google Flu Trends</vt:lpstr>
      <vt:lpstr>DEMO </vt:lpstr>
      <vt:lpstr>Demo: Public Health Data</vt:lpstr>
      <vt:lpstr>Demo: Public Health Data</vt:lpstr>
      <vt:lpstr>King County GIS</vt:lpstr>
      <vt:lpstr>Why Would One Study Informatics?</vt:lpstr>
      <vt:lpstr>Sexiest Job of the 21st Century</vt:lpstr>
      <vt:lpstr>We’re Cool People</vt:lpstr>
      <vt:lpstr>You get to understand cool jokes</vt:lpstr>
      <vt:lpstr>What’s it like to be an informaticist?</vt:lpstr>
      <vt:lpstr>What’s it like to be an informatanaut?</vt:lpstr>
      <vt:lpstr>What do I do?</vt:lpstr>
      <vt:lpstr>How it might work</vt:lpstr>
      <vt:lpstr>That’s boring, what else can I do?</vt:lpstr>
      <vt:lpstr>Intriguing, how does one become an informaticist?</vt:lpstr>
      <vt:lpstr>Steps to Nerdery</vt:lpstr>
      <vt:lpstr>Where should I study?</vt:lpstr>
      <vt:lpstr>This is UW</vt:lpstr>
      <vt:lpstr>This is my old office</vt:lpstr>
      <vt:lpstr>This is Seattle</vt:lpstr>
      <vt:lpstr>This is real Seattle</vt:lpstr>
      <vt:lpstr>PowerPoint Presentation</vt:lpstr>
      <vt:lpstr>Informatics is everywhere</vt:lpstr>
      <vt:lpstr>Questions?</vt:lpstr>
    </vt:vector>
  </TitlesOfParts>
  <Company>Beyond Digital Studios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Robison</dc:creator>
  <cp:lastModifiedBy>Nicholas Robison</cp:lastModifiedBy>
  <cp:revision>50</cp:revision>
  <dcterms:created xsi:type="dcterms:W3CDTF">2013-10-15T04:00:33Z</dcterms:created>
  <dcterms:modified xsi:type="dcterms:W3CDTF">2013-10-17T14:24:05Z</dcterms:modified>
</cp:coreProperties>
</file>